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9" r:id="rId1"/>
  </p:sldMasterIdLst>
  <p:notesMasterIdLst>
    <p:notesMasterId r:id="rId57"/>
  </p:notesMasterIdLst>
  <p:sldIdLst>
    <p:sldId id="457" r:id="rId2"/>
    <p:sldId id="312" r:id="rId3"/>
    <p:sldId id="501" r:id="rId4"/>
    <p:sldId id="618" r:id="rId5"/>
    <p:sldId id="621" r:id="rId6"/>
    <p:sldId id="620" r:id="rId7"/>
    <p:sldId id="625" r:id="rId8"/>
    <p:sldId id="622" r:id="rId9"/>
    <p:sldId id="623" r:id="rId10"/>
    <p:sldId id="624" r:id="rId11"/>
    <p:sldId id="628" r:id="rId12"/>
    <p:sldId id="627" r:id="rId13"/>
    <p:sldId id="629" r:id="rId14"/>
    <p:sldId id="633" r:id="rId15"/>
    <p:sldId id="631" r:id="rId16"/>
    <p:sldId id="632" r:id="rId17"/>
    <p:sldId id="634" r:id="rId18"/>
    <p:sldId id="630" r:id="rId19"/>
    <p:sldId id="637" r:id="rId20"/>
    <p:sldId id="635" r:id="rId21"/>
    <p:sldId id="660" r:id="rId22"/>
    <p:sldId id="642" r:id="rId23"/>
    <p:sldId id="641" r:id="rId24"/>
    <p:sldId id="640" r:id="rId25"/>
    <p:sldId id="659" r:id="rId26"/>
    <p:sldId id="654" r:id="rId27"/>
    <p:sldId id="648" r:id="rId28"/>
    <p:sldId id="650" r:id="rId29"/>
    <p:sldId id="651" r:id="rId30"/>
    <p:sldId id="643" r:id="rId31"/>
    <p:sldId id="644" r:id="rId32"/>
    <p:sldId id="645" r:id="rId33"/>
    <p:sldId id="646" r:id="rId34"/>
    <p:sldId id="647" r:id="rId35"/>
    <p:sldId id="563" r:id="rId36"/>
    <p:sldId id="664" r:id="rId37"/>
    <p:sldId id="665" r:id="rId38"/>
    <p:sldId id="666" r:id="rId39"/>
    <p:sldId id="667" r:id="rId40"/>
    <p:sldId id="671" r:id="rId41"/>
    <p:sldId id="672" r:id="rId42"/>
    <p:sldId id="638" r:id="rId43"/>
    <p:sldId id="674" r:id="rId44"/>
    <p:sldId id="675" r:id="rId45"/>
    <p:sldId id="661" r:id="rId46"/>
    <p:sldId id="662" r:id="rId47"/>
    <p:sldId id="663" r:id="rId48"/>
    <p:sldId id="653" r:id="rId49"/>
    <p:sldId id="652" r:id="rId50"/>
    <p:sldId id="655" r:id="rId51"/>
    <p:sldId id="673" r:id="rId52"/>
    <p:sldId id="612" r:id="rId53"/>
    <p:sldId id="554" r:id="rId54"/>
    <p:sldId id="676" r:id="rId55"/>
    <p:sldId id="308" r:id="rId56"/>
  </p:sldIdLst>
  <p:sldSz cx="9144000" cy="5143500" type="screen16x9"/>
  <p:notesSz cx="6858000" cy="9144000"/>
  <p:defaultTextStyle>
    <a:lvl1pPr marL="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uk-UA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  <a:srgbClr val="C7C7C7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1" autoAdjust="0"/>
    <p:restoredTop sz="95742" autoAdjust="0"/>
  </p:normalViewPr>
  <p:slideViewPr>
    <p:cSldViewPr>
      <p:cViewPr varScale="1">
        <p:scale>
          <a:sx n="118" d="100"/>
          <a:sy n="118" d="100"/>
        </p:scale>
        <p:origin x="84" y="84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72;&#1088;&#1073;&#1072;&#1081;&#1090;&#1077;&#1085;\&#1082;&#1072;&#1084;&#1087;&#1072;&#1085;&#1110;&#1111;\&#1044;&#1077;&#1083;&#1100;&#1090;&#1072;-&#1073;&#1072;&#1085;&#1082;\Gotivo4ka\by%20wee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90;&#1103;\Downloads\Report_Deltabank_Credit_Card_UaMaster_3.06.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Лист2!$A$21</c:f>
              <c:strCache>
                <c:ptCount val="1"/>
                <c:pt idx="0">
                  <c:v>Охватные ресурсы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Лист2!$B$21:$J$21</c:f>
              <c:numCache>
                <c:formatCode>General</c:formatCode>
                <c:ptCount val="9"/>
                <c:pt idx="0">
                  <c:v>26</c:v>
                </c:pt>
                <c:pt idx="1">
                  <c:v>34</c:v>
                </c:pt>
                <c:pt idx="2">
                  <c:v>46</c:v>
                </c:pt>
                <c:pt idx="3">
                  <c:v>37</c:v>
                </c:pt>
                <c:pt idx="4">
                  <c:v>25</c:v>
                </c:pt>
                <c:pt idx="5">
                  <c:v>36</c:v>
                </c:pt>
                <c:pt idx="6">
                  <c:v>13</c:v>
                </c:pt>
                <c:pt idx="7">
                  <c:v>20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Лист2!$A$22</c:f>
              <c:strCache>
                <c:ptCount val="1"/>
                <c:pt idx="0">
                  <c:v>Тематические ресурсы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Лист2!$B$22:$J$22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Лист2!$A$23</c:f>
              <c:strCache>
                <c:ptCount val="1"/>
                <c:pt idx="0">
                  <c:v>GDN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Лист2!$B$23:$J$23</c:f>
              <c:numCache>
                <c:formatCode>General</c:formatCode>
                <c:ptCount val="9"/>
                <c:pt idx="0">
                  <c:v>4</c:v>
                </c:pt>
                <c:pt idx="1">
                  <c:v>19</c:v>
                </c:pt>
                <c:pt idx="2">
                  <c:v>38</c:v>
                </c:pt>
                <c:pt idx="3">
                  <c:v>65</c:v>
                </c:pt>
                <c:pt idx="4">
                  <c:v>110</c:v>
                </c:pt>
                <c:pt idx="5">
                  <c:v>107</c:v>
                </c:pt>
                <c:pt idx="6">
                  <c:v>83</c:v>
                </c:pt>
                <c:pt idx="7">
                  <c:v>30</c:v>
                </c:pt>
                <c:pt idx="8">
                  <c:v>16</c:v>
                </c:pt>
              </c:numCache>
            </c:numRef>
          </c:val>
        </c:ser>
        <c:ser>
          <c:idx val="3"/>
          <c:order val="3"/>
          <c:tx>
            <c:strRef>
              <c:f>Лист2!$A$24</c:f>
              <c:strCache>
                <c:ptCount val="1"/>
                <c:pt idx="0">
                  <c:v>Социальные сети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Лист2!$B$24:$J$24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9</c:v>
                </c:pt>
                <c:pt idx="5">
                  <c:v>35</c:v>
                </c:pt>
                <c:pt idx="6">
                  <c:v>14</c:v>
                </c:pt>
                <c:pt idx="7">
                  <c:v>0</c:v>
                </c:pt>
                <c:pt idx="8">
                  <c:v>12</c:v>
                </c:pt>
              </c:numCache>
            </c:numRef>
          </c:val>
        </c:ser>
        <c:ser>
          <c:idx val="4"/>
          <c:order val="4"/>
          <c:tx>
            <c:strRef>
              <c:f>Лист2!$A$25</c:f>
              <c:strCache>
                <c:ptCount val="1"/>
                <c:pt idx="0">
                  <c:v>REMARKETING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Лист2!$B$25:$J$25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52</c:v>
                </c:pt>
                <c:pt idx="5">
                  <c:v>67</c:v>
                </c:pt>
                <c:pt idx="6">
                  <c:v>101</c:v>
                </c:pt>
                <c:pt idx="7">
                  <c:v>55</c:v>
                </c:pt>
                <c:pt idx="8">
                  <c:v>37</c:v>
                </c:pt>
              </c:numCache>
            </c:numRef>
          </c:val>
        </c:ser>
        <c:ser>
          <c:idx val="5"/>
          <c:order val="5"/>
          <c:tx>
            <c:strRef>
              <c:f>Лист2!$A$26</c:f>
              <c:strCache>
                <c:ptCount val="1"/>
                <c:pt idx="0">
                  <c:v>Поиск</c:v>
                </c:pt>
              </c:strCache>
            </c:strRef>
          </c:tx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Лист2!$B$26:$J$26</c:f>
              <c:numCache>
                <c:formatCode>General</c:formatCode>
                <c:ptCount val="9"/>
                <c:pt idx="0">
                  <c:v>43</c:v>
                </c:pt>
                <c:pt idx="1">
                  <c:v>101</c:v>
                </c:pt>
                <c:pt idx="2">
                  <c:v>201</c:v>
                </c:pt>
                <c:pt idx="3">
                  <c:v>229</c:v>
                </c:pt>
                <c:pt idx="4">
                  <c:v>271</c:v>
                </c:pt>
                <c:pt idx="5">
                  <c:v>226</c:v>
                </c:pt>
                <c:pt idx="6">
                  <c:v>248</c:v>
                </c:pt>
                <c:pt idx="7">
                  <c:v>156</c:v>
                </c:pt>
                <c:pt idx="8">
                  <c:v>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08981184"/>
        <c:axId val="-1308988800"/>
      </c:areaChart>
      <c:lineChart>
        <c:grouping val="standard"/>
        <c:varyColors val="0"/>
        <c:ser>
          <c:idx val="6"/>
          <c:order val="6"/>
          <c:tx>
            <c:v>Рейтинг конверсии</c:v>
          </c:tx>
          <c:spPr>
            <a:ln w="44450">
              <a:solidFill>
                <a:srgbClr val="AC3326"/>
              </a:solidFill>
            </a:ln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Лист2!$B$20:$J$20</c:f>
              <c:numCache>
                <c:formatCode>General</c:formatCode>
                <c:ptCount val="9"/>
                <c:pt idx="0">
                  <c:v>44</c:v>
                </c:pt>
                <c:pt idx="1">
                  <c:v>45</c:v>
                </c:pt>
                <c:pt idx="2">
                  <c:v>46</c:v>
                </c:pt>
                <c:pt idx="3">
                  <c:v>47</c:v>
                </c:pt>
                <c:pt idx="4">
                  <c:v>48</c:v>
                </c:pt>
                <c:pt idx="5">
                  <c:v>49</c:v>
                </c:pt>
                <c:pt idx="6">
                  <c:v>50</c:v>
                </c:pt>
                <c:pt idx="7">
                  <c:v>51</c:v>
                </c:pt>
                <c:pt idx="8">
                  <c:v>52</c:v>
                </c:pt>
              </c:numCache>
            </c:numRef>
          </c:cat>
          <c:val>
            <c:numRef>
              <c:f>Лист2!$B$43:$J$43</c:f>
              <c:numCache>
                <c:formatCode>0.00%</c:formatCode>
                <c:ptCount val="9"/>
                <c:pt idx="0">
                  <c:v>1.4737250339344579E-2</c:v>
                </c:pt>
                <c:pt idx="1">
                  <c:v>2.0441640378548911E-2</c:v>
                </c:pt>
                <c:pt idx="2">
                  <c:v>2.7452786734223883E-2</c:v>
                </c:pt>
                <c:pt idx="3">
                  <c:v>2.8810558506357633E-2</c:v>
                </c:pt>
                <c:pt idx="4">
                  <c:v>3.6827852998065805E-2</c:v>
                </c:pt>
                <c:pt idx="5">
                  <c:v>3.1942677291903851E-2</c:v>
                </c:pt>
                <c:pt idx="6">
                  <c:v>3.7300888497558631E-2</c:v>
                </c:pt>
                <c:pt idx="7">
                  <c:v>3.0179721939640549E-2</c:v>
                </c:pt>
                <c:pt idx="8">
                  <c:v>4.1634038110153954E-2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08983360"/>
        <c:axId val="-1308984448"/>
      </c:lineChart>
      <c:catAx>
        <c:axId val="-1308981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Недели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308988800"/>
        <c:crosses val="autoZero"/>
        <c:auto val="1"/>
        <c:lblAlgn val="ctr"/>
        <c:lblOffset val="100"/>
        <c:noMultiLvlLbl val="0"/>
      </c:catAx>
      <c:valAx>
        <c:axId val="-1308988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dirty="0" smtClean="0"/>
                  <a:t>Количество конверсий</a:t>
                </a:r>
                <a:endParaRPr lang="ru-RU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308981184"/>
        <c:crosses val="autoZero"/>
        <c:crossBetween val="between"/>
      </c:valAx>
      <c:valAx>
        <c:axId val="-1308984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 smtClean="0"/>
                  <a:t>Коэффициент </a:t>
                </a:r>
                <a:r>
                  <a:rPr lang="ru-RU" sz="1600" baseline="0" dirty="0" smtClean="0"/>
                  <a:t>конверсии</a:t>
                </a:r>
                <a:endParaRPr lang="uk-UA" sz="1600" dirty="0"/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-1308983360"/>
        <c:crosses val="max"/>
        <c:crossBetween val="between"/>
      </c:valAx>
      <c:catAx>
        <c:axId val="-130898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30898444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74628171478672E-2"/>
          <c:y val="5.1400554097404488E-2"/>
          <c:w val="0.65912029746281786"/>
          <c:h val="0.79822506561679785"/>
        </c:manualLayout>
      </c:layout>
      <c:lineChart>
        <c:grouping val="standard"/>
        <c:varyColors val="0"/>
        <c:ser>
          <c:idx val="0"/>
          <c:order val="0"/>
          <c:tx>
            <c:strRef>
              <c:f>Лист5!$B$5</c:f>
              <c:strCache>
                <c:ptCount val="1"/>
                <c:pt idx="0">
                  <c:v>  CR</c:v>
                </c:pt>
              </c:strCache>
            </c:strRef>
          </c:tx>
          <c:spPr>
            <a:ln w="57150"/>
          </c:spPr>
          <c:marker>
            <c:symbol val="triangle"/>
            <c:size val="9"/>
            <c:spPr>
              <a:ln w="57150"/>
            </c:spPr>
          </c:marker>
          <c:dLbls>
            <c:dLbl>
              <c:idx val="0"/>
              <c:layout>
                <c:manualLayout>
                  <c:x val="-5.4851771402346795E-2"/>
                  <c:y val="0.10831621832569431"/>
                </c:manualLayout>
              </c:layout>
              <c:tx>
                <c:rich>
                  <a:bodyPr/>
                  <a:lstStyle/>
                  <a:p>
                    <a:fld id="{43978F64-D1D4-4BFB-B074-ECC31E8CBED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60A61646-3297-4FF9-B6D7-0878DE522A83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fld id="{5883558F-296F-4EBA-A05E-FFDDD6911CC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Лист5!$C$5:$G$5</c:f>
              <c:numCache>
                <c:formatCode>General</c:formatCode>
                <c:ptCount val="5"/>
                <c:pt idx="0">
                  <c:v>3.3099999999999992</c:v>
                </c:pt>
                <c:pt idx="1">
                  <c:v>3.3499999999999992</c:v>
                </c:pt>
                <c:pt idx="2">
                  <c:v>3.46</c:v>
                </c:pt>
                <c:pt idx="3">
                  <c:v>3.69</c:v>
                </c:pt>
                <c:pt idx="4">
                  <c:v>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08979008"/>
        <c:axId val="-1308978464"/>
      </c:lineChart>
      <c:lineChart>
        <c:grouping val="standard"/>
        <c:varyColors val="0"/>
        <c:ser>
          <c:idx val="1"/>
          <c:order val="1"/>
          <c:tx>
            <c:strRef>
              <c:f>Лист5!$B$6</c:f>
              <c:strCache>
                <c:ptCount val="1"/>
                <c:pt idx="0">
                  <c:v>  CPC</c:v>
                </c:pt>
              </c:strCache>
            </c:strRef>
          </c:tx>
          <c:spPr>
            <a:ln w="57150"/>
          </c:spPr>
          <c:marker>
            <c:symbol val="triangle"/>
            <c:size val="10"/>
            <c:spPr>
              <a:ln w="57150"/>
            </c:spPr>
          </c:marker>
          <c:dLbls>
            <c:dLbl>
              <c:idx val="0"/>
              <c:layout>
                <c:manualLayout>
                  <c:x val="-9.1254138948216549E-3"/>
                  <c:y val="-8.081039582855860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 2 грн.</a:t>
                    </a:r>
                    <a:endParaRPr lang="uk-UA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213441497154576E-2"/>
                  <c:y val="-0.14372401606921689"/>
                </c:manualLayout>
              </c:layout>
              <c:tx>
                <c:rich>
                  <a:bodyPr/>
                  <a:lstStyle/>
                  <a:p>
                    <a:fld id="{F5ED9EBB-CED4-4BEE-8A7B-0DBC19B2D5EF}" type="VALUE">
                      <a:rPr lang="uk-UA" smtClean="0"/>
                      <a:pPr/>
                      <a:t>[ЗНАЧЕНИЕ]</a:t>
                    </a:fld>
                    <a:r>
                      <a:rPr lang="uk-UA" smtClean="0"/>
                      <a:t> грн.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705098187428811E-2"/>
                  <c:y val="-0.15880523496420287"/>
                </c:manualLayout>
              </c:layout>
              <c:tx>
                <c:rich>
                  <a:bodyPr/>
                  <a:lstStyle/>
                  <a:p>
                    <a:fld id="{9E5EF574-4D7E-4DA6-BE29-5A095D4FE144}" type="VALUE">
                      <a:rPr lang="uk-UA" smtClean="0"/>
                      <a:pPr/>
                      <a:t>[ЗНАЧЕНИЕ]</a:t>
                    </a:fld>
                    <a:r>
                      <a:rPr lang="uk-UA" smtClean="0"/>
                      <a:t> грн.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Лист5!$C$6:$G$6</c:f>
              <c:numCache>
                <c:formatCode>General</c:formatCode>
                <c:ptCount val="5"/>
                <c:pt idx="0">
                  <c:v>2</c:v>
                </c:pt>
                <c:pt idx="1">
                  <c:v>1.9200000000000004</c:v>
                </c:pt>
                <c:pt idx="2">
                  <c:v>1.87</c:v>
                </c:pt>
                <c:pt idx="3">
                  <c:v>1.84</c:v>
                </c:pt>
                <c:pt idx="4">
                  <c:v>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08992608"/>
        <c:axId val="-1308977376"/>
      </c:lineChart>
      <c:catAx>
        <c:axId val="-130897900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34925">
            <a:solidFill>
              <a:schemeClr val="tx1">
                <a:lumMod val="75000"/>
                <a:lumOff val="25000"/>
              </a:schemeClr>
            </a:solidFill>
            <a:tailEnd type="stealth"/>
          </a:ln>
        </c:spPr>
        <c:crossAx val="-1308978464"/>
        <c:crosses val="autoZero"/>
        <c:auto val="1"/>
        <c:lblAlgn val="ctr"/>
        <c:lblOffset val="100"/>
        <c:noMultiLvlLbl val="0"/>
      </c:catAx>
      <c:valAx>
        <c:axId val="-1308978464"/>
        <c:scaling>
          <c:orientation val="minMax"/>
          <c:min val="3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spPr>
          <a:ln w="34925" cmpd="sng">
            <a:solidFill>
              <a:schemeClr val="tx1">
                <a:lumMod val="75000"/>
                <a:lumOff val="25000"/>
              </a:schemeClr>
            </a:solidFill>
            <a:tailEnd type="stealth"/>
          </a:ln>
        </c:spPr>
        <c:crossAx val="-1308979008"/>
        <c:crosses val="autoZero"/>
        <c:crossBetween val="between"/>
      </c:valAx>
      <c:valAx>
        <c:axId val="-1308977376"/>
        <c:scaling>
          <c:orientation val="minMax"/>
          <c:min val="1.75"/>
        </c:scaling>
        <c:delete val="0"/>
        <c:axPos val="r"/>
        <c:numFmt formatCode="General" sourceLinked="1"/>
        <c:majorTickMark val="out"/>
        <c:minorTickMark val="none"/>
        <c:tickLblPos val="none"/>
        <c:crossAx val="-1308992608"/>
        <c:crosses val="max"/>
        <c:crossBetween val="between"/>
        <c:majorUnit val="0.05"/>
      </c:valAx>
      <c:catAx>
        <c:axId val="-1308992608"/>
        <c:scaling>
          <c:orientation val="minMax"/>
        </c:scaling>
        <c:delete val="1"/>
        <c:axPos val="b"/>
        <c:majorTickMark val="out"/>
        <c:minorTickMark val="none"/>
        <c:tickLblPos val="none"/>
        <c:crossAx val="-13089773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650921491473256"/>
          <c:y val="0.2062648247158558"/>
          <c:w val="0.17692866580389269"/>
          <c:h val="0.41176056484176604"/>
        </c:manualLayout>
      </c:layout>
      <c:overlay val="0"/>
      <c:txPr>
        <a:bodyPr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uk-UA" sz="1200"/>
            </a:lvl1pPr>
            <a:extLst/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uk-UA" sz="1200"/>
            </a:lvl1pPr>
            <a:extLst/>
          </a:lstStyle>
          <a:p>
            <a:fld id="{A8ADFD5B-A66C-449C-B6E8-FB716D07777D}" type="datetimeFigureOut">
              <a:pPr/>
              <a:t>22.05.2015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uk-UA"/>
              <a:t>Клацніть, щоб редагувати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uk-UA" sz="1200"/>
            </a:lvl1pPr>
            <a:extLst/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uk-UA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85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uk-UA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4A716-BA93-4DBA-859E-9C967328F529}" type="slidenum">
              <a:rPr lang="uk-UA" smtClean="0"/>
              <a:pPr>
                <a:defRPr/>
              </a:pPr>
              <a:t>16</a:t>
            </a:fld>
            <a:endParaRPr lang="uk-UA" dirty="0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51" tIns="40076" rIns="80151" bIns="40076" anchor="ctr"/>
          <a:lstStyle/>
          <a:p>
            <a:endParaRPr lang="uk-UA" dirty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1"/>
            <a:ext cx="5478463" cy="4106863"/>
          </a:xfrm>
          <a:noFill/>
          <a:ln/>
        </p:spPr>
        <p:txBody>
          <a:bodyPr wrap="none" anchor="ctr"/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30172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47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79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03560-05FB-42C9-A46C-37C93E9B9C02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01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13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3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94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uk-UA" smtClean="0">
                <a:solidFill>
                  <a:srgbClr val="FFFFFF"/>
                </a:solidFill>
              </a:rPr>
              <a:pPr algn="ctr"/>
              <a:t>22.05.2015</a:t>
            </a:fld>
            <a:endParaRPr kumimoji="0" lang="uk-UA" sz="2000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uk-UA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uk-UA" smtClean="0">
                <a:solidFill>
                  <a:schemeClr val="tx2"/>
                </a:solidFill>
              </a:rPr>
              <a:pPr/>
              <a:t>‹#›</a:t>
            </a:fld>
            <a:endParaRPr kumimoji="0" lang="uk-UA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3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6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9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22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10716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uk-UA" smtClean="0">
                <a:solidFill>
                  <a:srgbClr val="FFFFFF"/>
                </a:solidFill>
              </a:rPr>
              <a:pPr/>
              <a:t>‹#›</a:t>
            </a:fld>
            <a:endParaRPr kumimoji="0"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3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5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uk-UA" smtClean="0">
                <a:solidFill>
                  <a:srgbClr val="FFFFFF"/>
                </a:solidFill>
              </a:rPr>
              <a:pPr/>
              <a:t>‹#›</a:t>
            </a:fld>
            <a:endParaRPr kumimoji="0"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22.05.2015</a:t>
            </a:fld>
            <a:endParaRPr kumimoji="0"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uk-UA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2800"/>
          </a:p>
        </p:txBody>
      </p:sp>
    </p:spTree>
    <p:extLst>
      <p:ext uri="{BB962C8B-B14F-4D97-AF65-F5344CB8AC3E}">
        <p14:creationId xmlns:p14="http://schemas.microsoft.com/office/powerpoint/2010/main" val="37826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22.05.2015</a:t>
            </a:fld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uk-UA" sz="140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uk-UA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uk-UA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.owox.com/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IGSur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blog.uamast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uamaster.com/photomob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m.uamaster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uamaster.com/services/serm/" TargetMode="External"/><Relationship Id="rId13" Type="http://schemas.openxmlformats.org/officeDocument/2006/relationships/hyperlink" Target="http://uamaster.com/services/farma/" TargetMode="External"/><Relationship Id="rId18" Type="http://schemas.openxmlformats.org/officeDocument/2006/relationships/hyperlink" Target="http://uamaster.com/services/sales/" TargetMode="External"/><Relationship Id="rId3" Type="http://schemas.openxmlformats.org/officeDocument/2006/relationships/hyperlink" Target="http://uamaster.com/services/contextual-advertising/" TargetMode="External"/><Relationship Id="rId7" Type="http://schemas.openxmlformats.org/officeDocument/2006/relationships/hyperlink" Target="http://uamaster.com/services/webdev/" TargetMode="External"/><Relationship Id="rId12" Type="http://schemas.openxmlformats.org/officeDocument/2006/relationships/hyperlink" Target="http://uamaster.com/services/e-commerce/" TargetMode="External"/><Relationship Id="rId17" Type="http://schemas.openxmlformats.org/officeDocument/2006/relationships/hyperlink" Target="http://uamaster.com/services/recognizability/" TargetMode="External"/><Relationship Id="rId2" Type="http://schemas.openxmlformats.org/officeDocument/2006/relationships/hyperlink" Target="http://uamaster.com/services/media-advertising/" TargetMode="External"/><Relationship Id="rId16" Type="http://schemas.openxmlformats.org/officeDocument/2006/relationships/hyperlink" Target="http://uamaster.com/services/reputation/" TargetMode="External"/><Relationship Id="rId20" Type="http://schemas.openxmlformats.org/officeDocument/2006/relationships/hyperlink" Target="mailto:order@uamast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master.com/services/web-analytics/" TargetMode="External"/><Relationship Id="rId11" Type="http://schemas.openxmlformats.org/officeDocument/2006/relationships/hyperlink" Target="http://uamaster.com/services/banks/" TargetMode="External"/><Relationship Id="rId5" Type="http://schemas.openxmlformats.org/officeDocument/2006/relationships/hyperlink" Target="http://uamaster.com/services/smm-social-media-marketing/" TargetMode="External"/><Relationship Id="rId15" Type="http://schemas.openxmlformats.org/officeDocument/2006/relationships/hyperlink" Target="http://uamaster.com/services/insurance/" TargetMode="External"/><Relationship Id="rId10" Type="http://schemas.openxmlformats.org/officeDocument/2006/relationships/hyperlink" Target="http://uamaster.com/services/usability/" TargetMode="External"/><Relationship Id="rId19" Type="http://schemas.openxmlformats.org/officeDocument/2006/relationships/hyperlink" Target="http://uamaster.com/" TargetMode="External"/><Relationship Id="rId4" Type="http://schemas.openxmlformats.org/officeDocument/2006/relationships/hyperlink" Target="http://uamaster.com/services/ppc-social/" TargetMode="External"/><Relationship Id="rId9" Type="http://schemas.openxmlformats.org/officeDocument/2006/relationships/hyperlink" Target="http://uamaster.com/services/seo/" TargetMode="External"/><Relationship Id="rId14" Type="http://schemas.openxmlformats.org/officeDocument/2006/relationships/hyperlink" Target="http://uamaster.com/services/real-estate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hyperlink" Target="mailto:eugen@uamaster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143499"/>
          </a:xfrm>
          <a:prstGeom prst="rect">
            <a:avLst/>
          </a:prstGeom>
        </p:spPr>
      </p:pic>
      <p:sp>
        <p:nvSpPr>
          <p:cNvPr id="6" name="Rectangle 3"/>
          <p:cNvSpPr txBox="1">
            <a:spLocks/>
          </p:cNvSpPr>
          <p:nvPr/>
        </p:nvSpPr>
        <p:spPr>
          <a:xfrm>
            <a:off x="395536" y="1635646"/>
            <a:ext cx="846043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Выступление на конференции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22.05.2015</a:t>
            </a:r>
          </a:p>
          <a:p>
            <a:pPr algn="l"/>
            <a:endParaRPr lang="uk-UA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/>
            <a:r>
              <a:rPr lang="uk-UA" alt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Ев</a:t>
            </a:r>
            <a:r>
              <a:rPr lang="uk-UA" alt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гений</a:t>
            </a:r>
            <a:r>
              <a:rPr lang="uk-UA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Шевченко</a:t>
            </a:r>
            <a:endParaRPr lang="en-US" alt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/>
            <a:r>
              <a:rPr lang="en-US" alt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Facebook.com/</a:t>
            </a:r>
            <a:r>
              <a:rPr lang="en-US" alt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acekievua</a:t>
            </a:r>
            <a:endParaRPr lang="en-US" alt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4648"/>
            <a:ext cx="2523406" cy="2523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8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rgbClr val="979797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uk-U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photos-a.ak.fbcdn.net/hphotos-ak-prn1/26362_418197818278930_55207396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2" y="620688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171786"/>
            <a:ext cx="2384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ЯМ</a:t>
            </a:r>
            <a:endParaRPr lang="uk-UA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75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Краткий </a:t>
            </a:r>
            <a:r>
              <a:rPr lang="ru-RU" dirty="0" err="1" smtClean="0"/>
              <a:t>чеклист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настройке </a:t>
            </a:r>
            <a:r>
              <a:rPr lang="en-US" dirty="0" smtClean="0"/>
              <a:t>GA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60190"/>
            <a:ext cx="8229600" cy="3583310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На сайт установлен код </a:t>
            </a:r>
            <a:r>
              <a:rPr lang="en-US" dirty="0" smtClean="0"/>
              <a:t>Google Analytics</a:t>
            </a:r>
            <a:r>
              <a:rPr lang="ru-RU" dirty="0" smtClean="0"/>
              <a:t> (рекомендовано – через </a:t>
            </a:r>
            <a:r>
              <a:rPr lang="en-US" dirty="0" smtClean="0"/>
              <a:t>GTM)</a:t>
            </a:r>
            <a:endParaRPr lang="ru-RU" dirty="0" smtClean="0"/>
          </a:p>
          <a:p>
            <a:r>
              <a:rPr lang="ru-RU" dirty="0" smtClean="0"/>
              <a:t>Проверена </a:t>
            </a:r>
            <a:r>
              <a:rPr lang="ru-RU" dirty="0"/>
              <a:t>корректность установки </a:t>
            </a:r>
            <a:r>
              <a:rPr lang="ru-RU" dirty="0" smtClean="0"/>
              <a:t>кода</a:t>
            </a:r>
            <a:r>
              <a:rPr lang="en-US" dirty="0" smtClean="0"/>
              <a:t>:</a:t>
            </a:r>
            <a:r>
              <a:rPr lang="ru-RU" dirty="0" smtClean="0"/>
              <a:t> все </a:t>
            </a:r>
            <a:r>
              <a:rPr lang="ru-RU" dirty="0"/>
              <a:t>страницы, </a:t>
            </a:r>
            <a:r>
              <a:rPr lang="ru-RU" dirty="0" smtClean="0"/>
              <a:t>включая 404-ю, разделы под логином и пр. Всё, кроме </a:t>
            </a:r>
            <a:r>
              <a:rPr lang="ru-RU" dirty="0" err="1" smtClean="0"/>
              <a:t>админки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Создано </a:t>
            </a:r>
            <a:r>
              <a:rPr lang="ru-RU" dirty="0"/>
              <a:t>резервное представление данных без фильтров. Его не трогаем, с ним не работаем, это </a:t>
            </a:r>
            <a:r>
              <a:rPr lang="en-US" dirty="0" smtClean="0"/>
              <a:t>backup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Создано представление данных, с которым вы работаете.</a:t>
            </a:r>
          </a:p>
          <a:p>
            <a:r>
              <a:rPr lang="uk-UA" dirty="0" smtClean="0"/>
              <a:t>Н</a:t>
            </a:r>
            <a:r>
              <a:rPr lang="ru-RU" dirty="0" err="1" smtClean="0"/>
              <a:t>астроены</a:t>
            </a:r>
            <a:r>
              <a:rPr lang="ru-RU" dirty="0" smtClean="0"/>
              <a:t> </a:t>
            </a:r>
            <a:r>
              <a:rPr lang="ru-RU" dirty="0"/>
              <a:t>цели. </a:t>
            </a:r>
            <a:endParaRPr lang="ru-RU" dirty="0" smtClean="0"/>
          </a:p>
          <a:p>
            <a:r>
              <a:rPr lang="ru-RU" dirty="0" smtClean="0"/>
              <a:t>Для ИМ – настроен блок </a:t>
            </a:r>
            <a:r>
              <a:rPr lang="en-US" dirty="0" smtClean="0"/>
              <a:t>e-commerce.</a:t>
            </a:r>
            <a:endParaRPr lang="ru-RU" dirty="0" smtClean="0"/>
          </a:p>
          <a:p>
            <a:r>
              <a:rPr lang="ru-RU" dirty="0" smtClean="0"/>
              <a:t>Настроен </a:t>
            </a:r>
            <a:r>
              <a:rPr lang="ru-RU" dirty="0"/>
              <a:t>экспорт данных по расходам из рекламных систем в GA </a:t>
            </a:r>
            <a:r>
              <a:rPr lang="ru-RU" dirty="0" smtClean="0"/>
              <a:t>через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://www.bi.owox.com/ru/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уровне представления данных созданы фильтры: </a:t>
            </a:r>
            <a:endParaRPr lang="ru-RU" dirty="0" smtClean="0"/>
          </a:p>
          <a:p>
            <a:pPr lvl="1"/>
            <a:r>
              <a:rPr lang="ru-RU" dirty="0" smtClean="0"/>
              <a:t>Исключен </a:t>
            </a:r>
            <a:r>
              <a:rPr lang="ru-RU" dirty="0"/>
              <a:t>трафик по IP из </a:t>
            </a:r>
            <a:r>
              <a:rPr lang="ru-RU" dirty="0" smtClean="0"/>
              <a:t>офиса</a:t>
            </a:r>
            <a:r>
              <a:rPr lang="ru-RU" dirty="0"/>
              <a:t> </a:t>
            </a:r>
            <a:endParaRPr lang="ru-RU" dirty="0" smtClean="0"/>
          </a:p>
          <a:p>
            <a:pPr lvl="1"/>
            <a:r>
              <a:rPr lang="ru-RU" dirty="0" smtClean="0"/>
              <a:t>Исключен </a:t>
            </a:r>
            <a:r>
              <a:rPr lang="ru-RU" dirty="0"/>
              <a:t>трафик с популярных </a:t>
            </a:r>
            <a:r>
              <a:rPr lang="ru-RU" dirty="0" err="1"/>
              <a:t>джоб</a:t>
            </a:r>
            <a:r>
              <a:rPr lang="ru-RU" dirty="0"/>
              <a:t>-сайтов (для Украины - hh.ua, </a:t>
            </a:r>
            <a:r>
              <a:rPr lang="ru-RU" dirty="0" err="1"/>
              <a:t>rabota,ua</a:t>
            </a:r>
            <a:r>
              <a:rPr lang="ru-RU" dirty="0"/>
              <a:t>, work.ua и </a:t>
            </a:r>
            <a:r>
              <a:rPr lang="ru-RU" dirty="0" err="1"/>
              <a:t>пр</a:t>
            </a:r>
            <a:r>
              <a:rPr lang="ru-RU" dirty="0"/>
              <a:t>) </a:t>
            </a:r>
            <a:endParaRPr lang="ru-RU" dirty="0" smtClean="0"/>
          </a:p>
          <a:p>
            <a:pPr lvl="1"/>
            <a:r>
              <a:rPr lang="ru-RU" dirty="0" smtClean="0"/>
              <a:t>Исключен </a:t>
            </a:r>
            <a:r>
              <a:rPr lang="ru-RU" dirty="0"/>
              <a:t>реферальный спам: </a:t>
            </a:r>
            <a:r>
              <a:rPr lang="ru-RU" dirty="0" err="1"/>
              <a:t>semalt</a:t>
            </a:r>
            <a:r>
              <a:rPr lang="ru-RU" dirty="0"/>
              <a:t>, best-seo-offer.com, buttons-for-your-website.com и </a:t>
            </a:r>
            <a:r>
              <a:rPr lang="ru-RU" dirty="0" smtClean="0"/>
              <a:t>пр.</a:t>
            </a:r>
          </a:p>
          <a:p>
            <a:pPr lvl="1"/>
            <a:r>
              <a:rPr lang="ru-RU" dirty="0" smtClean="0"/>
              <a:t>Настроен </a:t>
            </a:r>
            <a:r>
              <a:rPr lang="ru-RU" dirty="0"/>
              <a:t>фильтр "Точный путь источника" </a:t>
            </a:r>
          </a:p>
          <a:p>
            <a:pPr lvl="1"/>
            <a:r>
              <a:rPr lang="ru-RU" dirty="0" smtClean="0"/>
              <a:t>Настроен </a:t>
            </a:r>
            <a:r>
              <a:rPr lang="ru-RU" dirty="0"/>
              <a:t>фильтр "Нижний регистр" 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Настроен </a:t>
            </a:r>
            <a:r>
              <a:rPr lang="ru-RU" dirty="0"/>
              <a:t>сегмент на 404 ошибку </a:t>
            </a:r>
            <a:r>
              <a:rPr lang="ru-RU" dirty="0" smtClean="0"/>
              <a:t>, настроены уведомления.</a:t>
            </a:r>
          </a:p>
          <a:p>
            <a:r>
              <a:rPr lang="ru-RU" dirty="0" smtClean="0"/>
              <a:t>Активированы </a:t>
            </a:r>
            <a:r>
              <a:rPr lang="ru-RU" dirty="0"/>
              <a:t>все </a:t>
            </a:r>
            <a:r>
              <a:rPr lang="ru-RU" dirty="0" smtClean="0"/>
              <a:t>отчеты </a:t>
            </a:r>
            <a:r>
              <a:rPr lang="en-US" dirty="0" smtClean="0"/>
              <a:t>GA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которые нужно «включать ручками»:</a:t>
            </a:r>
          </a:p>
          <a:p>
            <a:pPr lvl="1"/>
            <a:r>
              <a:rPr lang="ru-RU" dirty="0" smtClean="0"/>
              <a:t>Демография</a:t>
            </a:r>
            <a:r>
              <a:rPr lang="ru-RU" dirty="0"/>
              <a:t> </a:t>
            </a:r>
            <a:endParaRPr lang="ru-RU" dirty="0" smtClean="0"/>
          </a:p>
          <a:p>
            <a:pPr lvl="1"/>
            <a:r>
              <a:rPr lang="ru-RU" dirty="0" smtClean="0"/>
              <a:t>SEO-отчет </a:t>
            </a:r>
            <a:r>
              <a:rPr lang="ru-RU" dirty="0"/>
              <a:t>(подсоединен GWT) 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ru-RU" dirty="0" smtClean="0"/>
              <a:t>Настроены </a:t>
            </a:r>
            <a:r>
              <a:rPr lang="ru-RU" dirty="0" err="1" smtClean="0"/>
              <a:t>емейл</a:t>
            </a:r>
            <a:r>
              <a:rPr lang="ru-RU" dirty="0" smtClean="0"/>
              <a:t> уведомления по ключевым событиям для сайта.</a:t>
            </a:r>
          </a:p>
          <a:p>
            <a:r>
              <a:rPr lang="ru-RU" dirty="0" smtClean="0"/>
              <a:t>Опционально: собрать свой </a:t>
            </a:r>
            <a:r>
              <a:rPr lang="ru-RU" dirty="0" err="1" smtClean="0"/>
              <a:t>дашбоард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Добавлены пользовательские отчеты.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01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02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slamdag.ru/sites/img/stati/2009/4kv/spor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2051133"/>
            <a:ext cx="4860032" cy="30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339502"/>
            <a:ext cx="8435280" cy="41831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− Я не разбираюсь в этом, поэтому плачу деньги вам, специалисту.</a:t>
            </a:r>
          </a:p>
          <a:p>
            <a:pPr marL="0" indent="0">
              <a:buNone/>
            </a:pPr>
            <a:r>
              <a:rPr lang="ru-RU" sz="3600" dirty="0"/>
              <a:t>−</a:t>
            </a:r>
            <a:r>
              <a:rPr lang="ru-RU" sz="3600" dirty="0" smtClean="0"/>
              <a:t> Хорошо, будем делать так…</a:t>
            </a:r>
          </a:p>
          <a:p>
            <a:pPr marL="0" indent="0">
              <a:buNone/>
            </a:pPr>
            <a:r>
              <a:rPr lang="ru-RU" sz="3600" dirty="0"/>
              <a:t>−</a:t>
            </a:r>
            <a:r>
              <a:rPr lang="ru-RU" sz="3600" dirty="0" smtClean="0"/>
              <a:t> Вы не правы!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611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Крайности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тендеров</a:t>
            </a:r>
            <a:endParaRPr lang="uk-U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Ценовой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качество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197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00151"/>
            <a:ext cx="16561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CEO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CMO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BM 1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BM 2</a:t>
            </a:r>
            <a:endParaRPr lang="ru-RU" dirty="0"/>
          </a:p>
        </p:txBody>
      </p:sp>
      <p:pic>
        <p:nvPicPr>
          <p:cNvPr id="3074" name="Picture 2" descr="http://ikorpus.ru/wp-content/uploads/2014/10/nevozmozhnyj-treugoln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1332" y="1255086"/>
            <a:ext cx="2905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korpus.ru/wp-content/uploads/2014/10/nevozmozhnyj-treugoln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0">
            <a:off x="4905239" y="1515539"/>
            <a:ext cx="2905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380312" y="1203598"/>
            <a:ext cx="16561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SEO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PPC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MP</a:t>
            </a: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Content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Design</a:t>
            </a:r>
            <a:endParaRPr lang="ru-RU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63082" y="1059582"/>
            <a:ext cx="2707507" cy="3394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Маркетолог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Аккаунт-менеджер</a:t>
            </a:r>
          </a:p>
        </p:txBody>
      </p:sp>
    </p:spTree>
    <p:extLst>
      <p:ext uri="{BB962C8B-B14F-4D97-AF65-F5344CB8AC3E}">
        <p14:creationId xmlns:p14="http://schemas.microsoft.com/office/powerpoint/2010/main" val="268731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6278" y="1351130"/>
            <a:ext cx="8566763" cy="2896738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83974" name="AutoShape 6" descr="data:image/jpeg;base64,/9j/4AAQSkZJRgABAQAAAQABAAD/2wBDAAkGBwgHBgkIBwgKCgkLDRYPDQwMDRsUFRAWIB0iIiAdHx8kKDQsJCYxJx8fLT0tMTU3Ojo6Iys/RD84QzQ5Ojf/2wBDAQoKCg0MDRoPDxo3JR8lNzc3Nzc3Nzc3Nzc3Nzc3Nzc3Nzc3Nzc3Nzc3Nzc3Nzc3Nzc3Nzc3Nzc3Nzc3Nzc3Nzf/wAARCADAAMADASIAAhEBAxEB/8QAHAABAAIDAQEBAAAAAAAAAAAAAAYHAQUIBAID/8QAPxAAAQMDAgQDBAcGBAcAAAAAAQACAwQFEQYSBxMhMUFRYQgUcYEWIiN0obGyFTI1N0JSYnOR0SQ2cpLB4fD/xAAZAQEBAQEBAQAAAAAAAAAAAAAABAMBAgX/xAAoEQEAAgIABAUEAwAAAAAAAAAAAQIDEQQFIUISMTJRgSIjYZEzodH/2gAMAwEAAhEDEQA/ALxREQEREBERAREQEREBERAREQEREBERAREQEREBERAREQEREBERAREQEREBERAREQEREBERAREQEREBERAREQEREBERAREQEREBERAREQEREBERAREQEREBERAREQEREBERAREQERYQZREQEREBERAREQEREBERAREQEREBFo9ZalpNJ2Ka61oL2sw2OJpwZHns0f8A3YFUY7ifxB1FUzGw07mRx9TFRUnN2Dwy4glB0flFQOiuM14jvENBqlsc9NLIInTCPlyQknGSB0Iz3GMqy+K2pa/Smlf2laxEaj3hkf2rdwAOc9PkgmSyuemccL0NPytdFSvu758RvERDI4to6kZ6nOcJo/jXd4rvFFqd8M9vkO18rIg18P8AiGO48wg6FRc337jbqOpuUj7OYKOia77KN0Qe5w83E+PoFafCfXr9aW2obWwsiuNGWiUR/uyNdnDgPDsQQgnqKo+KHFmbT1yks1ghikrIgOfUSjc2Mnrta3xOO5PQKC1PEbiTbGw11wdNFTyn7M1FCGxv8cA4H5oOlVlQfhbrtutrZMaiFsFwpC0TxsP1XB2cObnsDg9PDChfETiRqywaurbbaqeE0kIZyy+mc8nLQT18epKC7EXNUvGnWkLtsrKJjsZw6lIP4lW5wt1XX6j0lPd78YYjFPI3mMZsZsa0En5devognKZVA6j4zX25XY0WjqUMh3FsTzDzZpvUN8B6Yys6c4y3y23YUOs6UOh3BsrxCYpofUt8R6Yygv1FFOIWo6ixaJqr1aHQySNEbonvG5jg5wGfXoVVNv433dtjr31kVJLcnSMZSNbGWtaCHbnOGeuMNwPMoOgUXN1h42akprnG+8mCsonOAljbEGOa3xLSPEequa83u5RXChFsiElJOwPDuWXcwEZGPwGPDv2QStFhvZZQEREEc1zadPXSyl2qtooKV3NMjpSwMOMZyPjjCrC08T9H6PpZLZpOzXCphdKZC97w3e49O5y7sPJer2kqypjt9mo2FwppZZHyY7Oc0N2/qK+OAkunaLTtdXVc9HFcWTnnSTva1zIgBtwT2Hft4oKh1Nc/2zqmtuYpTSe81HM5BOSwnHjgfkr64+fy7j+9w/k5UVrS6wXjWF0udLkwT1Tnxk9CWjoD8wMq6+NFwprpwro66ikElPPUQvY4Hww78fBBpPZwttJO29V00Eck8ZiiY57QdrSHE4z54H+irviXRQUXEG80tJG2KEVOWsYMBu4AnA+JKtD2av4bfP8AOh/S5VvxW/mZefvLP0tQXFxVsVsoeFE0NPRQRijZDyS1gBadzQTnzOTnzyoh7Nn8Wvf3eL9RVgcY/wCWFx/6Yf1tVf8As2fxa9/d4v1FBv8AXtLw307fRcrxBPLd3zCpNPTyOeXuzkFzSdoBPge6i/EDitTas01VWulsdRHHI5hFTLKCGEOB7Ad/Dv4qCXCpZctdTVF9e7lS3H/ii49Ws5mCPTA6fJXNxmvdioNBfsa1zUe+rdGIIKVzSGxtIcXYb2HQD1ygjns2Z/bF6+7x/qKubVV/o9M2Opute77OFv1WA4Mjz+60epKo72dbjTUupq+jnkDJqumAhBP75a7JA9cHPyK1vG3VlRfNUTWthLKG2SOiYz++Ts55/IenxQai10V24m64cZnky1L+ZUS4+rBEPL0AwAPPCuvinFBpjhRU2+1M5MAbHSsA77S4bs+p65+KqfhxxHpdFUkkAsTamWd+Z6kVG17gOwALSAB5KzNTXmj4lcLbvNZYpxLTFr3wSN+s1zMOI6dD9XPZBDfZxpIpdRXOqewGSCla2Mn+nc7qR8hhPaOpI4tR2yrY0B89I5rz57XdPwcvFwBvlJadUVVNXTsgZW0+yN8jg1pe12QMnzGVnj9fKO66mo6WgnjnbRU5bI+Nwc0Pc7JGR5ABBvJK+Sv9nNxlcXOp3tgyfJswx+BC1ns7WqlrdQXGtqYmSSUkDeTvGdrnOOSPXAx81u7laZbN7PJp6lhZNLsne09xvlBAPywvF7NX8Qvv+TD+pyCK8caKnouINW2liZE2WGOVzWDA3EdT88LozR5LtKWYkkk0MOf+wLnvj7/MOb7rF+RXQmjv+UrL9xh/QEG4CIiAiIgj2t9JUGsbObfcC6Msdvhnjxuif5jzHmFVtNwAf70PetQNNMD15dLh5HzdgfirzRBV154J6frJLb7hLLRRUwDKgNG51Q3vkk9nevl4dAt1qbRVt1BpGPTVoqY7fT0szS3ls5m0tzkEZByc98qbHstVc7Rz5PeaOU09WP629A74rLLa9Y3SN/j/AB7pFZnVp00HDXQn0Hpa6E3D3w1UjH55PLDdoIx3Oe6jerODf0h1PWXkXvkCpka8xe67tuABjO4eXkpi2+11vk5N0pi7ye3oT/4K2dNfrfUYAnEZ/tkG1YY+PwXnwzOp9p6Nb8NlrG9bj3h5dY6dGpdL1Nl95NPzmtAm2bsbSD2yPLzUf4a8OPoPVV05ufvhqmNZjkcvbgk5/eOe6nccscgyx7XDzacr7yq4mJ8k6qdccGaS/wB2mulqr/cJqh2+aJ8W9jnHu4YIIJ8e6xpTgjaLbI6a+1JukhaWtiEfLjbkYz3JJ8j0wrXysOcGjJIHxTcQK+0NwptOlLnLcnTOrqoPPurpWYEDPh4u/wAX+gC81doTRUN8r7ld2zXCrqp3Suhe87YyTnGG4/EqeVN3oafPMqY8j+lp3H8FqTeRVTGO1UAkkcer3tAHxP8A7UXEcXSv00vHi/f9QoxYLW62rOv0jUumuHtW3kyafjhB6B7GlhHzBUl0Xo636Ppqyntcs74aqbm7ZiHbOmMA46j4r4vUPvNxt1LsYJyN0pYOmPH8ipO3snB5c17Xrknevxp3PTHWtZr02qLV3BCiuddJW2GuFvMri59NJHvjBPfaQctHp1X1o7glQ2qujrb7WtuDonB0dOyLbFkdi7Jy74dB8VbqK5M0GttO/SnTVVZ/efduftIl2b9u1wPbI8vNaDhpw6+g89dKbn76atjG45HL27ST5nPdT5EFYcQOE51fqF12F4913RMjMRpt/wC7453BWHZ6EWy1UdAJDIKaBkIeRjdtAGcfJexEBERAREQEREBYwsog/GeniqGGOdjXsPg4ZWirdLQPJdSSuiP9rvrD/dSNYU2fhMOePuV21xZ8mL0TpCJdP3OA5iaH+sb8L8+Re4um2sHwcSp3hF8+eTY+y8x8q45jfurEoKI75J0xWH4khfpHYrtUn7bLQfGWTKm2Ewu15Pj772n5J5hftrEfCN0elYWEGrmdIf7WDaP91vqelhpo+XBG1jR4AL9llX4OEw4P466SZc+TL65eKCgYytmq3OL5ZMAE/wBLfIL2oi3rStY6M5mZ8xERenBERAREQEREBERAREQEREBERAREQEREBERAREQEREBERAREQEREBERAREQEREBERAREQEREBERAREQEREBYWU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83976" name="AutoShape 8" descr="data:image/jpeg;base64,/9j/4AAQSkZJRgABAQAAAQABAAD/2wBDAAkGBwgHBgkIBwgKCgkLDRYPDQwMDRsUFRAWIB0iIiAdHx8kKDQsJCYxJx8fLT0tMTU3Ojo6Iys/RD84QzQ5Ojf/2wBDAQoKCg0MDRoPDxo3JR8lNzc3Nzc3Nzc3Nzc3Nzc3Nzc3Nzc3Nzc3Nzc3Nzc3Nzc3Nzc3Nzc3Nzc3Nzc3Nzc3Nzf/wAARCADAAMADASIAAhEBAxEB/8QAHAABAAIDAQEBAAAAAAAAAAAAAAYHAQUIBAID/8QAPxAAAQMDAgQDBAcGBAcAAAAAAQACAwQFEQYSBxMhMUFRYQgUcYEWIiN0obGyFTI1N0JSYnOR0SQ2cpLB4fD/xAAZAQEBAQEBAQAAAAAAAAAAAAAABAMBAgX/xAAoEQEAAgIABAUEAwAAAAAAAAAAAQIDEQQFIUISMTJRgSIjYZEzodH/2gAMAwEAAhEDEQA/ALxREQEREBERAREQEREBERAREQEREBERAREQEREBERAREQEREBERAREQEREBERAREQEREBERAREQEREBERAREQEREBERAREQEREBERAREQEREBERAREQEREBERAREQEREBERAREQERYQZREQEREBERAREQEREBERAREQEREBFo9ZalpNJ2Ka61oL2sw2OJpwZHns0f8A3YFUY7ifxB1FUzGw07mRx9TFRUnN2Dwy4glB0flFQOiuM14jvENBqlsc9NLIInTCPlyQknGSB0Iz3GMqy+K2pa/Smlf2laxEaj3hkf2rdwAOc9PkgmSyuemccL0NPytdFSvu758RvERDI4to6kZ6nOcJo/jXd4rvFFqd8M9vkO18rIg18P8AiGO48wg6FRc337jbqOpuUj7OYKOia77KN0Qe5w83E+PoFafCfXr9aW2obWwsiuNGWiUR/uyNdnDgPDsQQgnqKo+KHFmbT1yks1ghikrIgOfUSjc2Mnrta3xOO5PQKC1PEbiTbGw11wdNFTyn7M1FCGxv8cA4H5oOlVlQfhbrtutrZMaiFsFwpC0TxsP1XB2cObnsDg9PDChfETiRqywaurbbaqeE0kIZyy+mc8nLQT18epKC7EXNUvGnWkLtsrKJjsZw6lIP4lW5wt1XX6j0lPd78YYjFPI3mMZsZsa0En5devognKZVA6j4zX25XY0WjqUMh3FsTzDzZpvUN8B6Yys6c4y3y23YUOs6UOh3BsrxCYpofUt8R6Yygv1FFOIWo6ixaJqr1aHQySNEbonvG5jg5wGfXoVVNv433dtjr31kVJLcnSMZSNbGWtaCHbnOGeuMNwPMoOgUXN1h42akprnG+8mCsonOAljbEGOa3xLSPEequa83u5RXChFsiElJOwPDuWXcwEZGPwGPDv2QStFhvZZQEREEc1zadPXSyl2qtooKV3NMjpSwMOMZyPjjCrC08T9H6PpZLZpOzXCphdKZC97w3e49O5y7sPJer2kqypjt9mo2FwppZZHyY7Oc0N2/qK+OAkunaLTtdXVc9HFcWTnnSTva1zIgBtwT2Hft4oKh1Nc/2zqmtuYpTSe81HM5BOSwnHjgfkr64+fy7j+9w/k5UVrS6wXjWF0udLkwT1Tnxk9CWjoD8wMq6+NFwprpwro66ikElPPUQvY4Hww78fBBpPZwttJO29V00Eck8ZiiY57QdrSHE4z54H+irviXRQUXEG80tJG2KEVOWsYMBu4AnA+JKtD2av4bfP8AOh/S5VvxW/mZefvLP0tQXFxVsVsoeFE0NPRQRijZDyS1gBadzQTnzOTnzyoh7Nn8Wvf3eL9RVgcY/wCWFx/6Yf1tVf8As2fxa9/d4v1FBv8AXtLw307fRcrxBPLd3zCpNPTyOeXuzkFzSdoBPge6i/EDitTas01VWulsdRHHI5hFTLKCGEOB7Ad/Dv4qCXCpZctdTVF9e7lS3H/ii49Ws5mCPTA6fJXNxmvdioNBfsa1zUe+rdGIIKVzSGxtIcXYb2HQD1ygjns2Z/bF6+7x/qKubVV/o9M2Opute77OFv1WA4Mjz+60epKo72dbjTUupq+jnkDJqumAhBP75a7JA9cHPyK1vG3VlRfNUTWthLKG2SOiYz++Ts55/IenxQai10V24m64cZnky1L+ZUS4+rBEPL0AwAPPCuvinFBpjhRU2+1M5MAbHSsA77S4bs+p65+KqfhxxHpdFUkkAsTamWd+Z6kVG17gOwALSAB5KzNTXmj4lcLbvNZYpxLTFr3wSN+s1zMOI6dD9XPZBDfZxpIpdRXOqewGSCla2Mn+nc7qR8hhPaOpI4tR2yrY0B89I5rz57XdPwcvFwBvlJadUVVNXTsgZW0+yN8jg1pe12QMnzGVnj9fKO66mo6WgnjnbRU5bI+Nwc0Pc7JGR5ABBvJK+Sv9nNxlcXOp3tgyfJswx+BC1ns7WqlrdQXGtqYmSSUkDeTvGdrnOOSPXAx81u7laZbN7PJp6lhZNLsne09xvlBAPywvF7NX8Qvv+TD+pyCK8caKnouINW2liZE2WGOVzWDA3EdT88LozR5LtKWYkkk0MOf+wLnvj7/MOb7rF+RXQmjv+UrL9xh/QEG4CIiAiIgj2t9JUGsbObfcC6Msdvhnjxuif5jzHmFVtNwAf70PetQNNMD15dLh5HzdgfirzRBV154J6frJLb7hLLRRUwDKgNG51Q3vkk9nevl4dAt1qbRVt1BpGPTVoqY7fT0szS3ls5m0tzkEZByc98qbHstVc7Rz5PeaOU09WP629A74rLLa9Y3SN/j/AB7pFZnVp00HDXQn0Hpa6E3D3w1UjH55PLDdoIx3Oe6jerODf0h1PWXkXvkCpka8xe67tuABjO4eXkpi2+11vk5N0pi7ye3oT/4K2dNfrfUYAnEZ/tkG1YY+PwXnwzOp9p6Nb8NlrG9bj3h5dY6dGpdL1Nl95NPzmtAm2bsbSD2yPLzUf4a8OPoPVV05ufvhqmNZjkcvbgk5/eOe6nccscgyx7XDzacr7yq4mJ8k6qdccGaS/wB2mulqr/cJqh2+aJ8W9jnHu4YIIJ8e6xpTgjaLbI6a+1JukhaWtiEfLjbkYz3JJ8j0wrXysOcGjJIHxTcQK+0NwptOlLnLcnTOrqoPPurpWYEDPh4u/wAX+gC81doTRUN8r7ld2zXCrqp3Suhe87YyTnGG4/EqeVN3oafPMqY8j+lp3H8FqTeRVTGO1UAkkcer3tAHxP8A7UXEcXSv00vHi/f9QoxYLW62rOv0jUumuHtW3kyafjhB6B7GlhHzBUl0Xo636Ppqyntcs74aqbm7ZiHbOmMA46j4r4vUPvNxt1LsYJyN0pYOmPH8ipO3snB5c17Xrknevxp3PTHWtZr02qLV3BCiuddJW2GuFvMri59NJHvjBPfaQctHp1X1o7glQ2qujrb7WtuDonB0dOyLbFkdi7Jy74dB8VbqK5M0GttO/SnTVVZ/efduftIl2b9u1wPbI8vNaDhpw6+g89dKbn76atjG45HL27ST5nPdT5EFYcQOE51fqF12F4913RMjMRpt/wC7453BWHZ6EWy1UdAJDIKaBkIeRjdtAGcfJexEBERAREQEREBYwsog/GeniqGGOdjXsPg4ZWirdLQPJdSSuiP9rvrD/dSNYU2fhMOePuV21xZ8mL0TpCJdP3OA5iaH+sb8L8+Re4um2sHwcSp3hF8+eTY+y8x8q45jfurEoKI75J0xWH4khfpHYrtUn7bLQfGWTKm2Ewu15Pj772n5J5hftrEfCN0elYWEGrmdIf7WDaP91vqelhpo+XBG1jR4AL9llX4OEw4P466SZc+TL65eKCgYytmq3OL5ZMAE/wBLfIL2oi3rStY6M5mZ8xERenBERAREQEREBERAREQEREBERAREQEREBERAREQEREBERAREQEREBERAREQEREBERAREQEREBERAREQEREBYWU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83978" name="AutoShape 10" descr="data:image/jpeg;base64,/9j/4AAQSkZJRgABAQAAAQABAAD/2wBDAAkGBwgHBgkIBwgKCgkLDRYPDQwMDRsUFRAWIB0iIiAdHx8kKDQsJCYxJx8fLT0tMTU3Ojo6Iys/RD84QzQ5Ojf/2wBDAQoKCg0MDRoPDxo3JR8lNzc3Nzc3Nzc3Nzc3Nzc3Nzc3Nzc3Nzc3Nzc3Nzc3Nzc3Nzc3Nzc3Nzc3Nzc3Nzc3Nzf/wAARCADAAMADASIAAhEBAxEB/8QAHAABAAIDAQEBAAAAAAAAAAAAAAYHAQUIBAID/8QAPxAAAQMDAgQDBAcGBAcAAAAAAQACAwQFEQYSBxMhMUFRYQgUcYEWIiN0obGyFTI1N0JSYnOR0SQ2cpLB4fD/xAAZAQEBAQEBAQAAAAAAAAAAAAAABAMBAgX/xAAoEQEAAgIABAUEAwAAAAAAAAAAAQIDEQQFIUISMTJRgSIjYZEzodH/2gAMAwEAAhEDEQA/ALxREQEREBERAREQEREBERAREQEREBERAREQEREBERAREQEREBERAREQEREBERAREQEREBERAREQEREBERAREQEREBERAREQEREBERAREQEREBERAREQEREBERAREQEREBERAREQERYQZREQEREBERAREQEREBERAREQEREBFo9ZalpNJ2Ka61oL2sw2OJpwZHns0f8A3YFUY7ifxB1FUzGw07mRx9TFRUnN2Dwy4glB0flFQOiuM14jvENBqlsc9NLIInTCPlyQknGSB0Iz3GMqy+K2pa/Smlf2laxEaj3hkf2rdwAOc9PkgmSyuemccL0NPytdFSvu758RvERDI4to6kZ6nOcJo/jXd4rvFFqd8M9vkO18rIg18P8AiGO48wg6FRc337jbqOpuUj7OYKOia77KN0Qe5w83E+PoFafCfXr9aW2obWwsiuNGWiUR/uyNdnDgPDsQQgnqKo+KHFmbT1yks1ghikrIgOfUSjc2Mnrta3xOO5PQKC1PEbiTbGw11wdNFTyn7M1FCGxv8cA4H5oOlVlQfhbrtutrZMaiFsFwpC0TxsP1XB2cObnsDg9PDChfETiRqywaurbbaqeE0kIZyy+mc8nLQT18epKC7EXNUvGnWkLtsrKJjsZw6lIP4lW5wt1XX6j0lPd78YYjFPI3mMZsZsa0En5devognKZVA6j4zX25XY0WjqUMh3FsTzDzZpvUN8B6Yys6c4y3y23YUOs6UOh3BsrxCYpofUt8R6Yygv1FFOIWo6ixaJqr1aHQySNEbonvG5jg5wGfXoVVNv433dtjr31kVJLcnSMZSNbGWtaCHbnOGeuMNwPMoOgUXN1h42akprnG+8mCsonOAljbEGOa3xLSPEequa83u5RXChFsiElJOwPDuWXcwEZGPwGPDv2QStFhvZZQEREEc1zadPXSyl2qtooKV3NMjpSwMOMZyPjjCrC08T9H6PpZLZpOzXCphdKZC97w3e49O5y7sPJer2kqypjt9mo2FwppZZHyY7Oc0N2/qK+OAkunaLTtdXVc9HFcWTnnSTva1zIgBtwT2Hft4oKh1Nc/2zqmtuYpTSe81HM5BOSwnHjgfkr64+fy7j+9w/k5UVrS6wXjWF0udLkwT1Tnxk9CWjoD8wMq6+NFwprpwro66ikElPPUQvY4Hww78fBBpPZwttJO29V00Eck8ZiiY57QdrSHE4z54H+irviXRQUXEG80tJG2KEVOWsYMBu4AnA+JKtD2av4bfP8AOh/S5VvxW/mZefvLP0tQXFxVsVsoeFE0NPRQRijZDyS1gBadzQTnzOTnzyoh7Nn8Wvf3eL9RVgcY/wCWFx/6Yf1tVf8As2fxa9/d4v1FBv8AXtLw307fRcrxBPLd3zCpNPTyOeXuzkFzSdoBPge6i/EDitTas01VWulsdRHHI5hFTLKCGEOB7Ad/Dv4qCXCpZctdTVF9e7lS3H/ii49Ws5mCPTA6fJXNxmvdioNBfsa1zUe+rdGIIKVzSGxtIcXYb2HQD1ygjns2Z/bF6+7x/qKubVV/o9M2Opute77OFv1WA4Mjz+60epKo72dbjTUupq+jnkDJqumAhBP75a7JA9cHPyK1vG3VlRfNUTWthLKG2SOiYz++Ts55/IenxQai10V24m64cZnky1L+ZUS4+rBEPL0AwAPPCuvinFBpjhRU2+1M5MAbHSsA77S4bs+p65+KqfhxxHpdFUkkAsTamWd+Z6kVG17gOwALSAB5KzNTXmj4lcLbvNZYpxLTFr3wSN+s1zMOI6dD9XPZBDfZxpIpdRXOqewGSCla2Mn+nc7qR8hhPaOpI4tR2yrY0B89I5rz57XdPwcvFwBvlJadUVVNXTsgZW0+yN8jg1pe12QMnzGVnj9fKO66mo6WgnjnbRU5bI+Nwc0Pc7JGR5ABBvJK+Sv9nNxlcXOp3tgyfJswx+BC1ns7WqlrdQXGtqYmSSUkDeTvGdrnOOSPXAx81u7laZbN7PJp6lhZNLsne09xvlBAPywvF7NX8Qvv+TD+pyCK8caKnouINW2liZE2WGOVzWDA3EdT88LozR5LtKWYkkk0MOf+wLnvj7/MOb7rF+RXQmjv+UrL9xh/QEG4CIiAiIgj2t9JUGsbObfcC6Msdvhnjxuif5jzHmFVtNwAf70PetQNNMD15dLh5HzdgfirzRBV154J6frJLb7hLLRRUwDKgNG51Q3vkk9nevl4dAt1qbRVt1BpGPTVoqY7fT0szS3ls5m0tzkEZByc98qbHstVc7Rz5PeaOU09WP629A74rLLa9Y3SN/j/AB7pFZnVp00HDXQn0Hpa6E3D3w1UjH55PLDdoIx3Oe6jerODf0h1PWXkXvkCpka8xe67tuABjO4eXkpi2+11vk5N0pi7ye3oT/4K2dNfrfUYAnEZ/tkG1YY+PwXnwzOp9p6Nb8NlrG9bj3h5dY6dGpdL1Nl95NPzmtAm2bsbSD2yPLzUf4a8OPoPVV05ufvhqmNZjkcvbgk5/eOe6nccscgyx7XDzacr7yq4mJ8k6qdccGaS/wB2mulqr/cJqh2+aJ8W9jnHu4YIIJ8e6xpTgjaLbI6a+1JukhaWtiEfLjbkYz3JJ8j0wrXysOcGjJIHxTcQK+0NwptOlLnLcnTOrqoPPurpWYEDPh4u/wAX+gC81doTRUN8r7ld2zXCrqp3Suhe87YyTnGG4/EqeVN3oafPMqY8j+lp3H8FqTeRVTGO1UAkkcer3tAHxP8A7UXEcXSv00vHi/f9QoxYLW62rOv0jUumuHtW3kyafjhB6B7GlhHzBUl0Xo636Ppqyntcs74aqbm7ZiHbOmMA46j4r4vUPvNxt1LsYJyN0pYOmPH8ipO3snB5c17Xrknevxp3PTHWtZr02qLV3BCiuddJW2GuFvMri59NJHvjBPfaQctHp1X1o7glQ2qujrb7WtuDonB0dOyLbFkdi7Jy74dB8VbqK5M0GttO/SnTVVZ/efduftIl2b9u1wPbI8vNaDhpw6+g89dKbn76atjG45HL27ST5nPdT5EFYcQOE51fqF12F4913RMjMRpt/wC7453BWHZ6EWy1UdAJDIKaBkIeRjdtAGcfJexEBERAREQEREBYwsog/GeniqGGOdjXsPg4ZWirdLQPJdSSuiP9rvrD/dSNYU2fhMOePuV21xZ8mL0TpCJdP3OA5iaH+sb8L8+Re4um2sHwcSp3hF8+eTY+y8x8q45jfurEoKI75J0xWH4khfpHYrtUn7bLQfGWTKm2Ewu15Pj772n5J5hftrEfCN0elYWEGrmdIf7WDaP91vqelhpo+XBG1jR4AL9llX4OEw4P466SZc+TL65eKCgYytmq3OL5ZMAE/wBLfIL2oi3rStY6M5mZ8xERenBERAREQEREBERAREQEREBERAREQEREBERAREQEREBERAREQEREBERAREQEREBERAREQEREBERAREQEREBYWU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83980" name="AutoShape 12" descr="data:image/jpeg;base64,/9j/4AAQSkZJRgABAQAAAQABAAD/2wBDAAkGBwgHBgkIBwgKCgkLDRYPDQwMDRsUFRAWIB0iIiAdHx8kKDQsJCYxJx8fLT0tMTU3Ojo6Iys/RD84QzQ5Ojf/2wBDAQoKCg0MDRoPDxo3JR8lNzc3Nzc3Nzc3Nzc3Nzc3Nzc3Nzc3Nzc3Nzc3Nzc3Nzc3Nzc3Nzc3Nzc3Nzc3Nzc3Nzf/wAARCADAAMADASIAAhEBAxEB/8QAHAABAAIDAQEBAAAAAAAAAAAAAAYHAQUIBAID/8QAPxAAAQMDAgQDBAcGBAcAAAAAAQACAwQFEQYSBxMhMUFRYQgUcYEWIiN0obGyFTI1N0JSYnOR0SQ2cpLB4fD/xAAZAQEBAQEBAQAAAAAAAAAAAAAABAMBAgX/xAAoEQEAAgIABAUEAwAAAAAAAAAAAQIDEQQFIUISMTJRgSIjYZEzodH/2gAMAwEAAhEDEQA/ALxREQEREBERAREQEREBERAREQEREBERAREQEREBERAREQEREBERAREQEREBERAREQEREBERAREQEREBERAREQEREBERAREQEREBERAREQEREBERAREQEREBERAREQEREBERAREQERYQZREQEREBERAREQEREBERAREQEREBFo9ZalpNJ2Ka61oL2sw2OJpwZHns0f8A3YFUY7ifxB1FUzGw07mRx9TFRUnN2Dwy4glB0flFQOiuM14jvENBqlsc9NLIInTCPlyQknGSB0Iz3GMqy+K2pa/Smlf2laxEaj3hkf2rdwAOc9PkgmSyuemccL0NPytdFSvu758RvERDI4to6kZ6nOcJo/jXd4rvFFqd8M9vkO18rIg18P8AiGO48wg6FRc337jbqOpuUj7OYKOia77KN0Qe5w83E+PoFafCfXr9aW2obWwsiuNGWiUR/uyNdnDgPDsQQgnqKo+KHFmbT1yks1ghikrIgOfUSjc2Mnrta3xOO5PQKC1PEbiTbGw11wdNFTyn7M1FCGxv8cA4H5oOlVlQfhbrtutrZMaiFsFwpC0TxsP1XB2cObnsDg9PDChfETiRqywaurbbaqeE0kIZyy+mc8nLQT18epKC7EXNUvGnWkLtsrKJjsZw6lIP4lW5wt1XX6j0lPd78YYjFPI3mMZsZsa0En5devognKZVA6j4zX25XY0WjqUMh3FsTzDzZpvUN8B6Yys6c4y3y23YUOs6UOh3BsrxCYpofUt8R6Yygv1FFOIWo6ixaJqr1aHQySNEbonvG5jg5wGfXoVVNv433dtjr31kVJLcnSMZSNbGWtaCHbnOGeuMNwPMoOgUXN1h42akprnG+8mCsonOAljbEGOa3xLSPEequa83u5RXChFsiElJOwPDuWXcwEZGPwGPDv2QStFhvZZQEREEc1zadPXSyl2qtooKV3NMjpSwMOMZyPjjCrC08T9H6PpZLZpOzXCphdKZC97w3e49O5y7sPJer2kqypjt9mo2FwppZZHyY7Oc0N2/qK+OAkunaLTtdXVc9HFcWTnnSTva1zIgBtwT2Hft4oKh1Nc/2zqmtuYpTSe81HM5BOSwnHjgfkr64+fy7j+9w/k5UVrS6wXjWF0udLkwT1Tnxk9CWjoD8wMq6+NFwprpwro66ikElPPUQvY4Hww78fBBpPZwttJO29V00Eck8ZiiY57QdrSHE4z54H+irviXRQUXEG80tJG2KEVOWsYMBu4AnA+JKtD2av4bfP8AOh/S5VvxW/mZefvLP0tQXFxVsVsoeFE0NPRQRijZDyS1gBadzQTnzOTnzyoh7Nn8Wvf3eL9RVgcY/wCWFx/6Yf1tVf8As2fxa9/d4v1FBv8AXtLw307fRcrxBPLd3zCpNPTyOeXuzkFzSdoBPge6i/EDitTas01VWulsdRHHI5hFTLKCGEOB7Ad/Dv4qCXCpZctdTVF9e7lS3H/ii49Ws5mCPTA6fJXNxmvdioNBfsa1zUe+rdGIIKVzSGxtIcXYb2HQD1ygjns2Z/bF6+7x/qKubVV/o9M2Opute77OFv1WA4Mjz+60epKo72dbjTUupq+jnkDJqumAhBP75a7JA9cHPyK1vG3VlRfNUTWthLKG2SOiYz++Ts55/IenxQai10V24m64cZnky1L+ZUS4+rBEPL0AwAPPCuvinFBpjhRU2+1M5MAbHSsA77S4bs+p65+KqfhxxHpdFUkkAsTamWd+Z6kVG17gOwALSAB5KzNTXmj4lcLbvNZYpxLTFr3wSN+s1zMOI6dD9XPZBDfZxpIpdRXOqewGSCla2Mn+nc7qR8hhPaOpI4tR2yrY0B89I5rz57XdPwcvFwBvlJadUVVNXTsgZW0+yN8jg1pe12QMnzGVnj9fKO66mo6WgnjnbRU5bI+Nwc0Pc7JGR5ABBvJK+Sv9nNxlcXOp3tgyfJswx+BC1ns7WqlrdQXGtqYmSSUkDeTvGdrnOOSPXAx81u7laZbN7PJp6lhZNLsne09xvlBAPywvF7NX8Qvv+TD+pyCK8caKnouINW2liZE2WGOVzWDA3EdT88LozR5LtKWYkkk0MOf+wLnvj7/MOb7rF+RXQmjv+UrL9xh/QEG4CIiAiIgj2t9JUGsbObfcC6Msdvhnjxuif5jzHmFVtNwAf70PetQNNMD15dLh5HzdgfirzRBV154J6frJLb7hLLRRUwDKgNG51Q3vkk9nevl4dAt1qbRVt1BpGPTVoqY7fT0szS3ls5m0tzkEZByc98qbHstVc7Rz5PeaOU09WP629A74rLLa9Y3SN/j/AB7pFZnVp00HDXQn0Hpa6E3D3w1UjH55PLDdoIx3Oe6jerODf0h1PWXkXvkCpka8xe67tuABjO4eXkpi2+11vk5N0pi7ye3oT/4K2dNfrfUYAnEZ/tkG1YY+PwXnwzOp9p6Nb8NlrG9bj3h5dY6dGpdL1Nl95NPzmtAm2bsbSD2yPLzUf4a8OPoPVV05ufvhqmNZjkcvbgk5/eOe6nccscgyx7XDzacr7yq4mJ8k6qdccGaS/wB2mulqr/cJqh2+aJ8W9jnHu4YIIJ8e6xpTgjaLbI6a+1JukhaWtiEfLjbkYz3JJ8j0wrXysOcGjJIHxTcQK+0NwptOlLnLcnTOrqoPPurpWYEDPh4u/wAX+gC81doTRUN8r7ld2zXCrqp3Suhe87YyTnGG4/EqeVN3oafPMqY8j+lp3H8FqTeRVTGO1UAkkcer3tAHxP8A7UXEcXSv00vHi/f9QoxYLW62rOv0jUumuHtW3kyafjhB6B7GlhHzBUl0Xo636Ppqyntcs74aqbm7ZiHbOmMA46j4r4vUPvNxt1LsYJyN0pYOmPH8ipO3snB5c17Xrknevxp3PTHWtZr02qLV3BCiuddJW2GuFvMri59NJHvjBPfaQctHp1X1o7glQ2qujrb7WtuDonB0dOyLbFkdi7Jy74dB8VbqK5M0GttO/SnTVVZ/efduftIl2b9u1wPbI8vNaDhpw6+g89dKbn76atjG45HL27ST5nPdT5EFYcQOE51fqF12F4913RMjMRpt/wC7453BWHZ6EWy1UdAJDIKaBkIeRjdtAGcfJexEBERAREQEREBYwsog/GeniqGGOdjXsPg4ZWirdLQPJdSSuiP9rvrD/dSNYU2fhMOePuV21xZ8mL0TpCJdP3OA5iaH+sb8L8+Re4um2sHwcSp3hF8+eTY+y8x8q45jfurEoKI75J0xWH4khfpHYrtUn7bLQfGWTKm2Ewu15Pj772n5J5hftrEfCN0elYWEGrmdIf7WDaP91vqelhpo+XBG1jR4AL9llX4OEw4P466SZc+TL65eKCgYytmq3OL5ZMAE/wBLfIL2oi3rStY6M5mZ8xERenBERAREQEREBERAREQEREBERAREQEREBERAREQEREBERAREQEREBERAREQEREBERAREQEREBERAREQEREBYWU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83982" name="AutoShape 14" descr="data:image/jpeg;base64,/9j/4AAQSkZJRgABAQAAAQABAAD/2wBDAAkGBwgHBgkIBwgKCgkLDRYPDQwMDRsUFRAWIB0iIiAdHx8kKDQsJCYxJx8fLT0tMTU3Ojo6Iys/RD84QzQ5Ojf/2wBDAQoKCg0MDRoPDxo3JR8lNzc3Nzc3Nzc3Nzc3Nzc3Nzc3Nzc3Nzc3Nzc3Nzc3Nzc3Nzc3Nzc3Nzc3Nzc3Nzc3Nzf/wAARCADAAMADASIAAhEBAxEB/8QAHAABAAIDAQEBAAAAAAAAAAAAAAYHAQUIBAID/8QAPxAAAQMDAgQDBAcGBAcAAAAAAQACAwQFEQYSBxMhMUFRYQgUcYEWIiN0obGyFTI1N0JSYnOR0SQ2cpLB4fD/xAAZAQEBAQEBAQAAAAAAAAAAAAAABAMBAgX/xAAoEQEAAgIABAUEAwAAAAAAAAAAAQIDEQQFIUISMTJRgSIjYZEzodH/2gAMAwEAAhEDEQA/ALxREQEREBERAREQEREBERAREQEREBERAREQEREBERAREQEREBERAREQEREBERAREQEREBERAREQEREBERAREQEREBERAREQEREBERAREQEREBERAREQEREBERAREQEREBERAREQERYQZREQEREBERAREQEREBERAREQEREBFo9ZalpNJ2Ka61oL2sw2OJpwZHns0f8A3YFUY7ifxB1FUzGw07mRx9TFRUnN2Dwy4glB0flFQOiuM14jvENBqlsc9NLIInTCPlyQknGSB0Iz3GMqy+K2pa/Smlf2laxEaj3hkf2rdwAOc9PkgmSyuemccL0NPytdFSvu758RvERDI4to6kZ6nOcJo/jXd4rvFFqd8M9vkO18rIg18P8AiGO48wg6FRc337jbqOpuUj7OYKOia77KN0Qe5w83E+PoFafCfXr9aW2obWwsiuNGWiUR/uyNdnDgPDsQQgnqKo+KHFmbT1yks1ghikrIgOfUSjc2Mnrta3xOO5PQKC1PEbiTbGw11wdNFTyn7M1FCGxv8cA4H5oOlVlQfhbrtutrZMaiFsFwpC0TxsP1XB2cObnsDg9PDChfETiRqywaurbbaqeE0kIZyy+mc8nLQT18epKC7EXNUvGnWkLtsrKJjsZw6lIP4lW5wt1XX6j0lPd78YYjFPI3mMZsZsa0En5devognKZVA6j4zX25XY0WjqUMh3FsTzDzZpvUN8B6Yys6c4y3y23YUOs6UOh3BsrxCYpofUt8R6Yygv1FFOIWo6ixaJqr1aHQySNEbonvG5jg5wGfXoVVNv433dtjr31kVJLcnSMZSNbGWtaCHbnOGeuMNwPMoOgUXN1h42akprnG+8mCsonOAljbEGOa3xLSPEequa83u5RXChFsiElJOwPDuWXcwEZGPwGPDv2QStFhvZZQEREEc1zadPXSyl2qtooKV3NMjpSwMOMZyPjjCrC08T9H6PpZLZpOzXCphdKZC97w3e49O5y7sPJer2kqypjt9mo2FwppZZHyY7Oc0N2/qK+OAkunaLTtdXVc9HFcWTnnSTva1zIgBtwT2Hft4oKh1Nc/2zqmtuYpTSe81HM5BOSwnHjgfkr64+fy7j+9w/k5UVrS6wXjWF0udLkwT1Tnxk9CWjoD8wMq6+NFwprpwro66ikElPPUQvY4Hww78fBBpPZwttJO29V00Eck8ZiiY57QdrSHE4z54H+irviXRQUXEG80tJG2KEVOWsYMBu4AnA+JKtD2av4bfP8AOh/S5VvxW/mZefvLP0tQXFxVsVsoeFE0NPRQRijZDyS1gBadzQTnzOTnzyoh7Nn8Wvf3eL9RVgcY/wCWFx/6Yf1tVf8As2fxa9/d4v1FBv8AXtLw307fRcrxBPLd3zCpNPTyOeXuzkFzSdoBPge6i/EDitTas01VWulsdRHHI5hFTLKCGEOB7Ad/Dv4qCXCpZctdTVF9e7lS3H/ii49Ws5mCPTA6fJXNxmvdioNBfsa1zUe+rdGIIKVzSGxtIcXYb2HQD1ygjns2Z/bF6+7x/qKubVV/o9M2Opute77OFv1WA4Mjz+60epKo72dbjTUupq+jnkDJqumAhBP75a7JA9cHPyK1vG3VlRfNUTWthLKG2SOiYz++Ts55/IenxQai10V24m64cZnky1L+ZUS4+rBEPL0AwAPPCuvinFBpjhRU2+1M5MAbHSsA77S4bs+p65+KqfhxxHpdFUkkAsTamWd+Z6kVG17gOwALSAB5KzNTXmj4lcLbvNZYpxLTFr3wSN+s1zMOI6dD9XPZBDfZxpIpdRXOqewGSCla2Mn+nc7qR8hhPaOpI4tR2yrY0B89I5rz57XdPwcvFwBvlJadUVVNXTsgZW0+yN8jg1pe12QMnzGVnj9fKO66mo6WgnjnbRU5bI+Nwc0Pc7JGR5ABBvJK+Sv9nNxlcXOp3tgyfJswx+BC1ns7WqlrdQXGtqYmSSUkDeTvGdrnOOSPXAx81u7laZbN7PJp6lhZNLsne09xvlBAPywvF7NX8Qvv+TD+pyCK8caKnouINW2liZE2WGOVzWDA3EdT88LozR5LtKWYkkk0MOf+wLnvj7/MOb7rF+RXQmjv+UrL9xh/QEG4CIiAiIgj2t9JUGsbObfcC6Msdvhnjxuif5jzHmFVtNwAf70PetQNNMD15dLh5HzdgfirzRBV154J6frJLb7hLLRRUwDKgNG51Q3vkk9nevl4dAt1qbRVt1BpGPTVoqY7fT0szS3ls5m0tzkEZByc98qbHstVc7Rz5PeaOU09WP629A74rLLa9Y3SN/j/AB7pFZnVp00HDXQn0Hpa6E3D3w1UjH55PLDdoIx3Oe6jerODf0h1PWXkXvkCpka8xe67tuABjO4eXkpi2+11vk5N0pi7ye3oT/4K2dNfrfUYAnEZ/tkG1YY+PwXnwzOp9p6Nb8NlrG9bj3h5dY6dGpdL1Nl95NPzmtAm2bsbSD2yPLzUf4a8OPoPVV05ufvhqmNZjkcvbgk5/eOe6nccscgyx7XDzacr7yq4mJ8k6qdccGaS/wB2mulqr/cJqh2+aJ8W9jnHu4YIIJ8e6xpTgjaLbI6a+1JukhaWtiEfLjbkYz3JJ8j0wrXysOcGjJIHxTcQK+0NwptOlLnLcnTOrqoPPurpWYEDPh4u/wAX+gC81doTRUN8r7ld2zXCrqp3Suhe87YyTnGG4/EqeVN3oafPMqY8j+lp3H8FqTeRVTGO1UAkkcer3tAHxP8A7UXEcXSv00vHi/f9QoxYLW62rOv0jUumuHtW3kyafjhB6B7GlhHzBUl0Xo636Ppqyntcs74aqbm7ZiHbOmMA46j4r4vUPvNxt1LsYJyN0pYOmPH8ipO3snB5c17Xrknevxp3PTHWtZr02qLV3BCiuddJW2GuFvMri59NJHvjBPfaQctHp1X1o7glQ2qujrb7WtuDonB0dOyLbFkdi7Jy74dB8VbqK5M0GttO/SnTVVZ/efduftIl2b9u1wPbI8vNaDhpw6+g89dKbn76atjG45HL27ST5nPdT5EFYcQOE51fqF12F4913RMjMRpt/wC7453BWHZ6EWy1UdAJDIKaBkIeRjdtAGcfJexEBERAREQEREBYwsog/GeniqGGOdjXsPg4ZWirdLQPJdSSuiP9rvrD/dSNYU2fhMOePuV21xZ8mL0TpCJdP3OA5iaH+sb8L8+Re4um2sHwcSp3hF8+eTY+y8x8q45jfurEoKI75J0xWH4khfpHYrtUn7bLQfGWTKm2Ewu15Pj772n5J5hftrEfCN0elYWEGrmdIf7WDaP91vqelhpo+XBG1jR4AL9llX4OEw4P466SZc+TL65eKCgYytmq3OL5ZMAE/wBLfIL2oi3rStY6M5mZ8xERenBERAREQEREBERAREQEREBERAREQEREBERAREQEREBERAREQEREBERAREQEREBERAREQEREBERAREQEREBYWU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sp>
        <p:nvSpPr>
          <p:cNvPr id="13" name="Содержимое 2"/>
          <p:cNvSpPr>
            <a:spLocks noGrp="1"/>
          </p:cNvSpPr>
          <p:nvPr>
            <p:ph idx="4294967295"/>
          </p:nvPr>
        </p:nvSpPr>
        <p:spPr>
          <a:xfrm>
            <a:off x="4851780" y="1419569"/>
            <a:ext cx="3746309" cy="269033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dirty="0"/>
              <a:t>– я им сказала, что мне срочно нужно это КП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/>
              <a:t>– а они?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/>
              <a:t>– выслали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/>
              <a:t>– а ты?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700" dirty="0"/>
              <a:t>– в отпуск уехала</a:t>
            </a:r>
          </a:p>
        </p:txBody>
      </p:sp>
      <p:sp>
        <p:nvSpPr>
          <p:cNvPr id="74754" name="AutoShape 2" descr="rose_001.p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/>
          </a:p>
        </p:txBody>
      </p:sp>
      <p:pic>
        <p:nvPicPr>
          <p:cNvPr id="58370" name="Picture 2" descr="C:\Users\Катя\Desktop\girls_tolking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47" y="1128075"/>
            <a:ext cx="4152937" cy="291859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Жестокая реальность</a:t>
            </a:r>
            <a:endParaRPr lang="uk-UA" sz="3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643897"/>
      </p:ext>
    </p:extLst>
  </p:cSld>
  <p:clrMapOvr>
    <a:masterClrMapping/>
  </p:clrMapOvr>
  <p:transition spd="slow" advTm="6129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.1. 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Доверяй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проверяй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ctr">
              <a:buNone/>
            </a:pP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сохранись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51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iddqd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Админ</a:t>
            </a:r>
            <a:r>
              <a:rPr lang="uk-UA" dirty="0" smtClean="0"/>
              <a:t>-доступ</a:t>
            </a:r>
            <a:r>
              <a:rPr lang="ru-RU" dirty="0" smtClean="0"/>
              <a:t>ы ко всем ключевым рекламным системам (</a:t>
            </a:r>
            <a:r>
              <a:rPr lang="en-US" dirty="0" smtClean="0"/>
              <a:t>AdWords, </a:t>
            </a:r>
            <a:r>
              <a:rPr lang="uk-UA" dirty="0" err="1" smtClean="0"/>
              <a:t>Директ</a:t>
            </a:r>
            <a:r>
              <a:rPr lang="en-US" dirty="0" smtClean="0"/>
              <a:t>, </a:t>
            </a:r>
            <a:r>
              <a:rPr lang="en-US" dirty="0" err="1" smtClean="0"/>
              <a:t>AdRiver</a:t>
            </a:r>
            <a:r>
              <a:rPr lang="uk-UA" dirty="0" smtClean="0"/>
              <a:t>, </a:t>
            </a:r>
            <a:r>
              <a:rPr lang="uk-UA" dirty="0" err="1" smtClean="0"/>
              <a:t>соц.сети</a:t>
            </a:r>
            <a:r>
              <a:rPr lang="en-US" dirty="0" smtClean="0"/>
              <a:t> </a:t>
            </a:r>
            <a:r>
              <a:rPr lang="ru-RU" dirty="0" smtClean="0"/>
              <a:t>и пр.)</a:t>
            </a:r>
          </a:p>
          <a:p>
            <a:r>
              <a:rPr lang="ru-RU" dirty="0" smtClean="0"/>
              <a:t>Ваши платежные данные? </a:t>
            </a:r>
          </a:p>
          <a:p>
            <a:r>
              <a:rPr lang="ru-RU" dirty="0" err="1" smtClean="0"/>
              <a:t>Админ.доступ</a:t>
            </a:r>
            <a:r>
              <a:rPr lang="ru-RU" dirty="0" smtClean="0"/>
              <a:t> к </a:t>
            </a:r>
            <a:r>
              <a:rPr lang="en-US" dirty="0" smtClean="0"/>
              <a:t>Google Analytics</a:t>
            </a:r>
            <a:r>
              <a:rPr lang="ru-RU" dirty="0" smtClean="0"/>
              <a:t>, Метрике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247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515100" cy="5834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Доверяй</a:t>
            </a:r>
            <a:endParaRPr lang="uk-U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1485900" y="3436144"/>
            <a:ext cx="5948363" cy="1158479"/>
          </a:xfrm>
        </p:spPr>
        <p:txBody>
          <a:bodyPr>
            <a:normAutofit fontScale="55000" lnSpcReduction="20000"/>
          </a:bodyPr>
          <a:lstStyle/>
          <a:p>
            <a:r>
              <a:rPr lang="ru-RU" altLang="uk-UA" dirty="0" smtClean="0"/>
              <a:t>Период: 3 месяца</a:t>
            </a:r>
          </a:p>
          <a:p>
            <a:r>
              <a:rPr lang="uk-UA" altLang="uk-UA" dirty="0" smtClean="0"/>
              <a:t>Ко</a:t>
            </a:r>
            <a:r>
              <a:rPr lang="ru-RU" altLang="uk-UA" dirty="0" err="1" smtClean="0"/>
              <a:t>эффициент</a:t>
            </a:r>
            <a:r>
              <a:rPr lang="ru-RU" altLang="uk-UA" dirty="0" smtClean="0"/>
              <a:t> конверсий – в 2,8 раз</a:t>
            </a:r>
          </a:p>
          <a:p>
            <a:r>
              <a:rPr lang="en-US" altLang="uk-UA" dirty="0" smtClean="0"/>
              <a:t>CPA –</a:t>
            </a:r>
            <a:r>
              <a:rPr lang="ru-RU" altLang="uk-UA" dirty="0" smtClean="0"/>
              <a:t> снизили с 688 </a:t>
            </a:r>
            <a:r>
              <a:rPr lang="ru-RU" altLang="uk-UA" dirty="0" err="1" smtClean="0"/>
              <a:t>грн</a:t>
            </a:r>
            <a:r>
              <a:rPr lang="ru-RU" altLang="uk-UA" dirty="0" smtClean="0"/>
              <a:t> до 161 грн.</a:t>
            </a:r>
          </a:p>
          <a:p>
            <a:r>
              <a:rPr lang="ru-RU" altLang="uk-UA" dirty="0" smtClean="0"/>
              <a:t>Недельная эффективность РК – в 6 раз</a:t>
            </a:r>
            <a:endParaRPr lang="uk-UA" altLang="uk-UA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93658" y="1167594"/>
          <a:ext cx="599466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57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-2053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uk-UA" sz="3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</a:t>
            </a:r>
            <a:r>
              <a:rPr lang="uk-UA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гений</a:t>
            </a:r>
            <a:r>
              <a:rPr lang="uk-UA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843558"/>
            <a:ext cx="8712968" cy="339447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500" dirty="0"/>
              <a:t>Занимаюсь интернет-рекламой с 1999 г.</a:t>
            </a:r>
          </a:p>
          <a:p>
            <a:pPr>
              <a:lnSpc>
                <a:spcPct val="80000"/>
              </a:lnSpc>
              <a:defRPr/>
            </a:pPr>
            <a:r>
              <a:rPr lang="ru-RU" sz="2500" dirty="0" smtClean="0"/>
              <a:t>Самый </a:t>
            </a:r>
            <a:r>
              <a:rPr lang="ru-RU" sz="2500" dirty="0"/>
              <a:t>полезный интернет-маркетолог Украины (2009)</a:t>
            </a:r>
            <a:endParaRPr lang="en-US" sz="2500" dirty="0"/>
          </a:p>
          <a:p>
            <a:pPr>
              <a:lnSpc>
                <a:spcPct val="80000"/>
              </a:lnSpc>
              <a:defRPr/>
            </a:pPr>
            <a:r>
              <a:rPr lang="ru-RU" sz="2500" dirty="0"/>
              <a:t>Вхожу в ТОР-35 рекламистов Украины до 35 лет (2013</a:t>
            </a:r>
            <a:r>
              <a:rPr lang="ru-RU" sz="2500" dirty="0" smtClean="0"/>
              <a:t>)</a:t>
            </a:r>
            <a:endParaRPr lang="en-US" sz="2500" dirty="0"/>
          </a:p>
          <a:p>
            <a:pPr>
              <a:lnSpc>
                <a:spcPct val="80000"/>
              </a:lnSpc>
              <a:defRPr/>
            </a:pPr>
            <a:endParaRPr lang="en-US" sz="2500" dirty="0"/>
          </a:p>
          <a:p>
            <a:pPr>
              <a:lnSpc>
                <a:spcPct val="80000"/>
              </a:lnSpc>
              <a:defRPr/>
            </a:pPr>
            <a:endParaRPr lang="en-US" sz="2500" dirty="0"/>
          </a:p>
          <a:p>
            <a:endParaRPr lang="en-US" altLang="ru-RU" sz="2500" dirty="0" smtClean="0"/>
          </a:p>
          <a:p>
            <a:r>
              <a:rPr lang="ru-RU" altLang="ru-RU" sz="2500" dirty="0" smtClean="0"/>
              <a:t>Работаем </a:t>
            </a:r>
            <a:r>
              <a:rPr lang="ru-RU" altLang="ru-RU" sz="2500" dirty="0"/>
              <a:t>с 2004 года. </a:t>
            </a:r>
            <a:endParaRPr lang="ru-RU" altLang="ru-RU" sz="2500" dirty="0" smtClean="0"/>
          </a:p>
          <a:p>
            <a:r>
              <a:rPr lang="ru-RU" altLang="ru-RU" sz="2500" dirty="0" smtClean="0"/>
              <a:t>Входим </a:t>
            </a:r>
            <a:r>
              <a:rPr lang="ru-RU" altLang="ru-RU" sz="2500" dirty="0"/>
              <a:t>в ТОП-10 </a:t>
            </a:r>
            <a:r>
              <a:rPr lang="ru-RU" altLang="ru-RU" sz="2500" dirty="0" smtClean="0"/>
              <a:t>интернет-агентств </a:t>
            </a:r>
            <a:r>
              <a:rPr lang="ru-RU" altLang="ru-RU" sz="2500" dirty="0"/>
              <a:t>Украины по </a:t>
            </a:r>
            <a:r>
              <a:rPr lang="ru-RU" altLang="ru-RU" sz="2500" dirty="0" smtClean="0"/>
              <a:t>оборотам</a:t>
            </a:r>
            <a:r>
              <a:rPr lang="en-US" altLang="ru-RU" sz="2500" dirty="0"/>
              <a:t>.</a:t>
            </a:r>
          </a:p>
          <a:p>
            <a:r>
              <a:rPr lang="ru-RU" altLang="ru-RU" sz="2500" dirty="0"/>
              <a:t>№1 в рейтинге удовлетворенности клиентов в категории «</a:t>
            </a:r>
            <a:r>
              <a:rPr lang="en-US" altLang="ru-RU" sz="2500" dirty="0"/>
              <a:t>Digital </a:t>
            </a:r>
            <a:r>
              <a:rPr lang="ru-RU" altLang="ru-RU" sz="2500" dirty="0"/>
              <a:t>и интернет-агентства</a:t>
            </a:r>
            <a:r>
              <a:rPr lang="ru-RU" altLang="ru-RU" sz="2500" dirty="0" smtClean="0"/>
              <a:t>».</a:t>
            </a:r>
            <a:endParaRPr lang="en-US" sz="2500" dirty="0"/>
          </a:p>
          <a:p>
            <a:pPr marL="0" indent="0">
              <a:buNone/>
            </a:pPr>
            <a:endParaRPr lang="ru-RU" sz="25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8824" y="24277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</a:t>
            </a:r>
            <a:endParaRPr lang="ru-RU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778610"/>
      </p:ext>
    </p:extLst>
  </p:cSld>
  <p:clrMapOvr>
    <a:masterClrMapping/>
  </p:clrMapOvr>
  <p:transition spd="slow" advTm="30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Опера</a:t>
            </a:r>
            <a:r>
              <a:rPr lang="ru-RU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тивный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105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rgbClr val="00206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CPA</a:t>
            </a:r>
            <a:r>
              <a:rPr lang="ru-RU" sz="2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СРО</a:t>
            </a:r>
            <a:r>
              <a:rPr lang="uk-UA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5900" y="116136"/>
            <a:ext cx="6172200" cy="58340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sexy numbers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971600" y="843558"/>
          <a:ext cx="7704856" cy="252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1464447" y="3625271"/>
            <a:ext cx="2303876" cy="1178727"/>
            <a:chOff x="428596" y="4071942"/>
            <a:chExt cx="3071834" cy="157163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96" y="4071942"/>
              <a:ext cx="3071834" cy="1571636"/>
            </a:xfrm>
            <a:prstGeom prst="roundRect">
              <a:avLst/>
            </a:prstGeom>
            <a:solidFill>
              <a:srgbClr val="EEAB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71472" y="4071942"/>
              <a:ext cx="2643206" cy="1571636"/>
              <a:chOff x="642910" y="4071942"/>
              <a:chExt cx="2643206" cy="1571636"/>
            </a:xfrm>
          </p:grpSpPr>
          <p:sp>
            <p:nvSpPr>
              <p:cNvPr id="8" name="Заголовок 1"/>
              <p:cNvSpPr txBox="1">
                <a:spLocks/>
              </p:cNvSpPr>
              <p:nvPr/>
            </p:nvSpPr>
            <p:spPr bwMode="auto">
              <a:xfrm>
                <a:off x="642910" y="4357694"/>
                <a:ext cx="1928826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rmAutofit fontScale="97500"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600" b="1" dirty="0">
                    <a:ea typeface="+mj-ea"/>
                    <a:cs typeface="+mj-cs"/>
                  </a:rPr>
                  <a:t>С</a:t>
                </a:r>
                <a:r>
                  <a:rPr lang="ru-RU" sz="3600" b="1" dirty="0"/>
                  <a:t>РА=</a:t>
                </a:r>
                <a:r>
                  <a:rPr lang="en-US" sz="3600" b="1" dirty="0">
                    <a:ea typeface="+mj-ea"/>
                    <a:cs typeface="+mj-cs"/>
                  </a:rPr>
                  <a:t>          </a:t>
                </a:r>
              </a:p>
            </p:txBody>
          </p:sp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2000232" y="4071942"/>
                <a:ext cx="1285884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rmAutofit fontScale="97500"/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600" b="1" dirty="0">
                    <a:ea typeface="+mj-ea"/>
                    <a:cs typeface="+mj-cs"/>
                  </a:rPr>
                  <a:t>С</a:t>
                </a:r>
                <a:r>
                  <a:rPr lang="ru-RU" sz="3600" b="1" dirty="0"/>
                  <a:t>Р</a:t>
                </a:r>
                <a:r>
                  <a:rPr lang="en-US" sz="3600" b="1" dirty="0"/>
                  <a:t>C</a:t>
                </a:r>
                <a:r>
                  <a:rPr lang="en-US" sz="3600" b="1" dirty="0">
                    <a:ea typeface="+mj-ea"/>
                    <a:cs typeface="+mj-cs"/>
                  </a:rPr>
                  <a:t>          </a:t>
                </a:r>
              </a:p>
            </p:txBody>
          </p:sp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2000232" y="4714884"/>
                <a:ext cx="1285884" cy="928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rmAutofit fontScale="97500"/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3600" b="1" dirty="0">
                    <a:ea typeface="+mj-ea"/>
                    <a:cs typeface="+mj-cs"/>
                  </a:rPr>
                  <a:t>С</a:t>
                </a:r>
                <a:r>
                  <a:rPr lang="en-US" sz="3600" b="1" dirty="0">
                    <a:ea typeface="+mj-ea"/>
                    <a:cs typeface="+mj-cs"/>
                  </a:rPr>
                  <a:t>R          </a:t>
                </a: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3108" y="4857760"/>
                <a:ext cx="107157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Скругленный прямоугольник 21"/>
          <p:cNvSpPr/>
          <p:nvPr/>
        </p:nvSpPr>
        <p:spPr>
          <a:xfrm>
            <a:off x="4036215" y="3625271"/>
            <a:ext cx="3696917" cy="11787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429256" y="3000378"/>
            <a:ext cx="964413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ea typeface="+mj-ea"/>
                <a:cs typeface="+mj-cs"/>
              </a:rPr>
              <a:t>С</a:t>
            </a:r>
            <a:r>
              <a:rPr lang="ru-RU" sz="3600" b="1" dirty="0"/>
              <a:t>Р</a:t>
            </a:r>
            <a:r>
              <a:rPr lang="en-US" sz="3600" b="1" dirty="0"/>
              <a:t>A</a:t>
            </a:r>
            <a:r>
              <a:rPr lang="en-US" sz="3600" b="1" dirty="0">
                <a:ea typeface="+mj-ea"/>
                <a:cs typeface="+mj-cs"/>
              </a:rPr>
              <a:t>          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196950" y="3482584"/>
            <a:ext cx="1446620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ea typeface="+mj-ea"/>
                <a:cs typeface="+mj-cs"/>
              </a:rPr>
              <a:t>60</a:t>
            </a:r>
            <a:r>
              <a:rPr lang="ru-RU" sz="3600" b="1" dirty="0">
                <a:ea typeface="+mj-ea"/>
                <a:cs typeface="+mj-cs"/>
              </a:rPr>
              <a:t>,42 </a:t>
            </a:r>
            <a:r>
              <a:rPr lang="ru-RU" sz="3600" b="1" dirty="0" err="1">
                <a:ea typeface="+mj-ea"/>
                <a:cs typeface="+mj-cs"/>
              </a:rPr>
              <a:t>грн</a:t>
            </a:r>
            <a:endParaRPr lang="en-US" sz="3600" b="1" dirty="0"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6179355" y="3482584"/>
            <a:ext cx="1446620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ea typeface="+mj-ea"/>
                <a:cs typeface="+mj-cs"/>
              </a:rPr>
              <a:t>42,85 </a:t>
            </a:r>
            <a:r>
              <a:rPr lang="ru-RU" sz="3600" b="1" dirty="0" err="1">
                <a:ea typeface="+mj-ea"/>
                <a:cs typeface="+mj-cs"/>
              </a:rPr>
              <a:t>грн</a:t>
            </a:r>
            <a:endParaRPr lang="en-US" sz="3600" b="1" dirty="0"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643570" y="3830249"/>
            <a:ext cx="540000" cy="119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4947049" y="4083918"/>
            <a:ext cx="2089562" cy="69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0" hangingPunct="0">
              <a:defRPr/>
            </a:pPr>
            <a:r>
              <a:rPr lang="el-GR" sz="3300" b="1" dirty="0">
                <a:solidFill>
                  <a:srgbClr val="C00000"/>
                </a:solidFill>
                <a:latin typeface="+mj-lt"/>
              </a:rPr>
              <a:t>Δ</a:t>
            </a:r>
            <a:r>
              <a:rPr lang="ru-RU" sz="33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>
                <a:solidFill>
                  <a:srgbClr val="C00000"/>
                </a:solidFill>
                <a:ea typeface="+mj-ea"/>
                <a:cs typeface="+mj-cs"/>
              </a:rPr>
              <a:t>17,56 </a:t>
            </a:r>
            <a:r>
              <a:rPr lang="ru-RU" sz="3600" b="1" dirty="0" err="1">
                <a:solidFill>
                  <a:srgbClr val="C00000"/>
                </a:solidFill>
                <a:ea typeface="+mj-ea"/>
                <a:cs typeface="+mj-cs"/>
              </a:rPr>
              <a:t>грн</a:t>
            </a:r>
            <a:endParaRPr lang="en-US" sz="36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831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P spid="16" grpId="0"/>
      <p:bldP spid="17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://www.voortmanpesse.nl/upload/voortman/day%20by%20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2873"/>
            <a:ext cx="6732240" cy="51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22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Ключевое в процессах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/>
          </a:bodyPr>
          <a:lstStyle/>
          <a:p>
            <a:r>
              <a:rPr lang="ru-RU" dirty="0" smtClean="0"/>
              <a:t>Нацеленность на результат</a:t>
            </a:r>
          </a:p>
          <a:p>
            <a:r>
              <a:rPr lang="ru-RU" dirty="0" smtClean="0"/>
              <a:t>Правильные </a:t>
            </a:r>
            <a:r>
              <a:rPr lang="ru-RU" dirty="0" err="1" smtClean="0"/>
              <a:t>таргетинги</a:t>
            </a:r>
            <a:endParaRPr lang="ru-RU" dirty="0" smtClean="0"/>
          </a:p>
          <a:p>
            <a:r>
              <a:rPr lang="ru-RU" dirty="0" smtClean="0"/>
              <a:t>Сегментация данных</a:t>
            </a:r>
          </a:p>
          <a:p>
            <a:r>
              <a:rPr lang="ru-RU" dirty="0" smtClean="0"/>
              <a:t>Сегментация РК, ГО и пр.</a:t>
            </a:r>
          </a:p>
          <a:p>
            <a:r>
              <a:rPr lang="ru-RU" dirty="0" smtClean="0"/>
              <a:t>Тесты и эксперименты</a:t>
            </a:r>
          </a:p>
          <a:p>
            <a:r>
              <a:rPr lang="ru-RU" dirty="0" smtClean="0"/>
              <a:t>Постоянный контроль и управление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534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 </a:t>
            </a:r>
            <a:r>
              <a:rPr lang="uk-UA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endParaRPr lang="uk-UA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10-15% на тесты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521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http://www.skolzyashiy.ru/_pu/2/64493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" y="-33459"/>
            <a:ext cx="9441148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42216"/>
            <a:ext cx="348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Эксперименты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205979"/>
            <a:ext cx="4824536" cy="48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5258" y="2623162"/>
            <a:ext cx="2612973" cy="13842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15" y="2634025"/>
            <a:ext cx="2617988" cy="1384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060" y="195486"/>
            <a:ext cx="2607958" cy="1379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630685"/>
            <a:ext cx="2612973" cy="13691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00" y="195485"/>
            <a:ext cx="2612973" cy="1379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95485"/>
            <a:ext cx="2612973" cy="1379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151" y="1735027"/>
            <a:ext cx="2210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Подписчики</a:t>
            </a:r>
            <a:endParaRPr lang="uk-UA" dirty="0" smtClean="0"/>
          </a:p>
          <a:p>
            <a:r>
              <a:rPr lang="uk-UA" dirty="0" err="1" smtClean="0"/>
              <a:t>Друзья</a:t>
            </a:r>
            <a:r>
              <a:rPr lang="uk-UA" dirty="0" smtClean="0"/>
              <a:t> </a:t>
            </a:r>
            <a:r>
              <a:rPr lang="uk-UA" dirty="0" err="1" smtClean="0"/>
              <a:t>друзей</a:t>
            </a:r>
            <a:r>
              <a:rPr lang="uk-UA" dirty="0" smtClean="0"/>
              <a:t> </a:t>
            </a:r>
            <a:r>
              <a:rPr lang="en-US" dirty="0" smtClean="0"/>
              <a:t>(</a:t>
            </a:r>
            <a:r>
              <a:rPr lang="uk-UA" dirty="0" smtClean="0"/>
              <a:t>40%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438435" y="1757127"/>
            <a:ext cx="24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Подписчики</a:t>
            </a:r>
            <a:endParaRPr lang="uk-UA" dirty="0" smtClean="0"/>
          </a:p>
          <a:p>
            <a:r>
              <a:rPr lang="ru-RU" dirty="0" smtClean="0"/>
              <a:t>Директор/Владелец - 1</a:t>
            </a:r>
            <a:endParaRPr lang="uk-U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051436"/>
            <a:ext cx="201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r>
              <a:rPr lang="ru-RU" dirty="0" smtClean="0"/>
              <a:t>Маркетологи</a:t>
            </a:r>
            <a:r>
              <a:rPr lang="uk-UA" dirty="0" smtClean="0"/>
              <a:t>»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1749035"/>
            <a:ext cx="24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Директор/Владелец - 2</a:t>
            </a:r>
            <a:endParaRPr lang="uk-UA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1500" y="4051436"/>
            <a:ext cx="201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r>
              <a:rPr lang="ru-RU" dirty="0" smtClean="0"/>
              <a:t>Маркетологи</a:t>
            </a:r>
            <a:r>
              <a:rPr lang="uk-UA" dirty="0" smtClean="0"/>
              <a:t>» - 2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848" y="4051436"/>
            <a:ext cx="201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«</a:t>
            </a:r>
            <a:r>
              <a:rPr lang="ru-RU" dirty="0" smtClean="0"/>
              <a:t>Маркетологи</a:t>
            </a:r>
            <a:r>
              <a:rPr lang="uk-UA" dirty="0" smtClean="0"/>
              <a:t>» - 3</a:t>
            </a:r>
          </a:p>
        </p:txBody>
      </p:sp>
    </p:spTree>
    <p:extLst>
      <p:ext uri="{BB962C8B-B14F-4D97-AF65-F5344CB8AC3E}">
        <p14:creationId xmlns:p14="http://schemas.microsoft.com/office/powerpoint/2010/main" val="4069696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95485"/>
            <a:ext cx="2612973" cy="13792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00" y="1749035"/>
            <a:ext cx="24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Директор/Владелец - 2</a:t>
            </a:r>
            <a:endParaRPr lang="uk-UA" dirty="0" smtClean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51520" y="223388"/>
          <a:ext cx="5760639" cy="216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800200"/>
                <a:gridCol w="1728191"/>
              </a:tblGrid>
              <a:tr h="62126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Директор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Ж</a:t>
                      </a:r>
                      <a:endParaRPr lang="uk-UA" sz="3600" dirty="0"/>
                    </a:p>
                  </a:txBody>
                  <a:tcPr anchor="ctr"/>
                </a:tc>
              </a:tr>
              <a:tr h="8898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CTR</a:t>
                      </a:r>
                      <a:r>
                        <a:rPr lang="en-US" sz="3600" baseline="0" dirty="0" err="1" smtClean="0"/>
                        <a:t>u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0,11%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0,43%</a:t>
                      </a:r>
                      <a:endParaRPr lang="uk-UA" sz="3600" dirty="0"/>
                    </a:p>
                  </a:txBody>
                  <a:tcPr anchor="ctr"/>
                </a:tc>
              </a:tr>
              <a:tr h="621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CPC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$0,16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$0,04</a:t>
                      </a:r>
                      <a:endParaRPr lang="uk-UA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251520" y="2706028"/>
          <a:ext cx="5760639" cy="215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800200"/>
                <a:gridCol w="1728191"/>
              </a:tblGrid>
              <a:tr h="621260">
                <a:tc>
                  <a:txBody>
                    <a:bodyPr/>
                    <a:lstStyle/>
                    <a:p>
                      <a:pPr algn="ctr"/>
                      <a:r>
                        <a:rPr lang="uk-UA" sz="3000" dirty="0" smtClean="0"/>
                        <a:t>Маркетолог</a:t>
                      </a:r>
                      <a:endParaRPr lang="uk-UA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М</a:t>
                      </a:r>
                      <a:endParaRPr lang="uk-UA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/>
                        <a:t>Ж</a:t>
                      </a:r>
                      <a:endParaRPr lang="uk-UA" sz="3000" dirty="0"/>
                    </a:p>
                  </a:txBody>
                  <a:tcPr anchor="ctr"/>
                </a:tc>
              </a:tr>
              <a:tr h="8898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CTR</a:t>
                      </a:r>
                      <a:r>
                        <a:rPr lang="en-US" sz="3600" baseline="0" dirty="0" err="1" smtClean="0"/>
                        <a:t>u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0,78%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uk-UA" sz="3600" dirty="0"/>
                    </a:p>
                  </a:txBody>
                  <a:tcPr anchor="ctr"/>
                </a:tc>
              </a:tr>
              <a:tr h="6212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CPC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$0,37</a:t>
                      </a:r>
                      <a:endParaRPr lang="uk-UA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$0,11</a:t>
                      </a:r>
                      <a:endParaRPr lang="uk-UA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85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2" y="6797"/>
            <a:ext cx="8192278" cy="51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61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Сначала мы считали так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https://tpc.googlesyndication.com/pageadimg/imgad?id=CICAgKCNz5vPqgEQrAIY-gEoATIIUTS3l-2--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81" y="1766739"/>
            <a:ext cx="1607344" cy="13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pc.googlesyndication.com/pageadimg/imgad?id=CICAgKDjlZzStAEQrAIY-gEoATIIC-Vnzxnq2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99" y="1766739"/>
            <a:ext cx="1607344" cy="13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pc.googlesyndication.com/pageadimg/imgad?id=CICAgKCN19PLhAEQrAIY-gEoATIIi5qxBCvRuHw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17" y="1766739"/>
            <a:ext cx="1607344" cy="13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pc.googlesyndication.com/pageadimg/imgad?id=CICAgKCNz9vEmwEQ-gEY-gEoATIIQmPsiCaHHL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434" y="1766739"/>
            <a:ext cx="1339454" cy="133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71588" y="3369469"/>
          <a:ext cx="6593684" cy="477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21"/>
                <a:gridCol w="1648421"/>
                <a:gridCol w="1648421"/>
                <a:gridCol w="1648421"/>
              </a:tblGrid>
              <a:tr h="4739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uk-UA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1,1</a:t>
                      </a:r>
                      <a:endParaRPr lang="uk-UA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0,4</a:t>
                      </a:r>
                      <a:endParaRPr lang="uk-UA" sz="3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3209538"/>
            <a:ext cx="919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  <a:endParaRPr lang="uk-U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289447" y="3834749"/>
          <a:ext cx="6593684" cy="477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421"/>
                <a:gridCol w="1648421"/>
                <a:gridCol w="1648421"/>
                <a:gridCol w="1648421"/>
              </a:tblGrid>
              <a:tr h="473988"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uk-UA" sz="3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1</a:t>
                      </a:r>
                      <a:endParaRPr lang="uk-UA" sz="3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  2,6</a:t>
                      </a:r>
                      <a:endParaRPr lang="uk-UA" sz="3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493658" y="4353948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Управление во времени!</a:t>
            </a:r>
            <a:endParaRPr lang="uk-UA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35646"/>
            <a:ext cx="5400600" cy="282123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489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метрик: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CTR, CR, CR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tpc.googlesyndication.com/pageadimg/imgad?id=CICAgKDTyNirpQEQrAIY-gEoATIIZOGGcf7Bk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pc.googlesyndication.com/pageadimg/imgad?id=CICAgKDTyNiTiwEQrAIY-gEoATIItwHogs1dlt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pc.googlesyndication.com/pageadimg/imgad?id=CICAgKDTyNibLBCsAhj6ASgBMggBSZK1IOBK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315" y="3723878"/>
          <a:ext cx="9027369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123"/>
                <a:gridCol w="3009123"/>
                <a:gridCol w="30091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0,6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1,2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140" y="3594378"/>
            <a:ext cx="839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метрик: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CTR, CR, CR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tpc.googlesyndication.com/pageadimg/imgad?id=CICAgKDTyNirpQEQrAIY-gEoATIIZOGGcf7Bk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pc.googlesyndication.com/pageadimg/imgad?id=CICAgKDTyNiTiwEQrAIY-gEoATIItwHogs1dlt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pc.googlesyndication.com/pageadimg/imgad?id=CICAgKDTyNibLBCsAhj6ASgBMggBSZK1IOBK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315" y="3723878"/>
          <a:ext cx="9027369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123"/>
                <a:gridCol w="3009123"/>
                <a:gridCol w="30091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0,6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1,2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3,2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1,9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140" y="3594378"/>
            <a:ext cx="839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7672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метрик: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CTR, CR, CR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tpc.googlesyndication.com/pageadimg/imgad?id=CICAgKDTyNirpQEQrAIY-gEoATIIZOGGcf7Bk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pc.googlesyndication.com/pageadimg/imgad?id=CICAgKDTyNiTiwEQrAIY-gEoATIItwHogs1dltc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tpc.googlesyndication.com/pageadimg/imgad?id=CICAgKDTyNibLBCsAhj6ASgBMggBSZK1IOBKh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" y="1200151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8315" y="3723878"/>
          <a:ext cx="9027369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123"/>
                <a:gridCol w="3009123"/>
                <a:gridCol w="300912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0,6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 smtClean="0">
                          <a:effectLst/>
                        </a:rPr>
                        <a:t>1,2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3,2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1,9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</a:rPr>
                        <a:t>1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0,6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u="none" strike="noStrike" dirty="0">
                          <a:effectLst/>
                        </a:rPr>
                        <a:t>1,3</a:t>
                      </a:r>
                      <a:endParaRPr lang="uk-UA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40" y="3594378"/>
            <a:ext cx="1043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CR**</a:t>
            </a:r>
            <a:endParaRPr lang="uk-UA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11960" y="4155926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7225663" y="4619873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04048" y="4379208"/>
            <a:ext cx="2138974" cy="456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гл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8455"/>
            <a:ext cx="9144000" cy="41555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3478"/>
            <a:ext cx="748883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 +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</a:t>
            </a:r>
            <a:endParaRPr lang="uk-U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34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Light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87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AB-test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39" y="1197134"/>
            <a:ext cx="5775920" cy="34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AB-test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39" y="1203598"/>
            <a:ext cx="5775920" cy="33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ыиграл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AB_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3" y="1014454"/>
            <a:ext cx="6579394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 В (красный)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753" y="4471858"/>
            <a:ext cx="842493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3300" b="1" dirty="0">
                <a:solidFill>
                  <a:srgbClr val="C00000"/>
                </a:solidFill>
              </a:rPr>
              <a:t>                                   +8 %</a:t>
            </a:r>
            <a:endParaRPr lang="uk-UA" sz="33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AB_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03" y="1014454"/>
            <a:ext cx="6579394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Targets &amp; KPI’s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61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в сегментах</a:t>
            </a:r>
          </a:p>
        </p:txBody>
      </p:sp>
      <p:pic>
        <p:nvPicPr>
          <p:cNvPr id="3074" name="Picture 2" descr="ABve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89" y="1077116"/>
            <a:ext cx="4285623" cy="40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9020"/>
            <a:ext cx="9144441" cy="581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918"/>
            <a:ext cx="6858000" cy="1225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8356" y="87745"/>
            <a:ext cx="655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P.S.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Важный нюанс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249" y="1308538"/>
            <a:ext cx="8607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Обычно: 1 действие = 1 цель в 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</a:t>
            </a:r>
            <a:r>
              <a:rPr lang="en-US" sz="2400" dirty="0"/>
              <a:t>AB-</a:t>
            </a:r>
            <a:r>
              <a:rPr lang="ru-RU" sz="2400" dirty="0"/>
              <a:t>тестов: 1 действие = 3 цели (</a:t>
            </a:r>
            <a:r>
              <a:rPr lang="en-US" sz="2400" dirty="0"/>
              <a:t>blue</a:t>
            </a:r>
            <a:r>
              <a:rPr lang="ru-RU" sz="2400" dirty="0"/>
              <a:t>,</a:t>
            </a:r>
            <a:r>
              <a:rPr lang="en-US" sz="2400" dirty="0"/>
              <a:t> red</a:t>
            </a:r>
            <a:r>
              <a:rPr lang="ru-RU" sz="2400" dirty="0"/>
              <a:t>, </a:t>
            </a:r>
            <a:r>
              <a:rPr lang="en-US" sz="2400" dirty="0"/>
              <a:t>blue &amp; red)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Профит: нам доступна сегментация!</a:t>
            </a:r>
          </a:p>
        </p:txBody>
      </p:sp>
    </p:spTree>
    <p:extLst>
      <p:ext uri="{BB962C8B-B14F-4D97-AF65-F5344CB8AC3E}">
        <p14:creationId xmlns:p14="http://schemas.microsoft.com/office/powerpoint/2010/main" val="17336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«Обычные отчеты»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6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загрузки и конверсия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uk-UA" dirty="0" smtClean="0"/>
              <a:t>4 </a:t>
            </a:r>
            <a:r>
              <a:rPr lang="uk-UA" dirty="0" err="1" smtClean="0"/>
              <a:t>секунды</a:t>
            </a:r>
            <a:r>
              <a:rPr lang="uk-UA" dirty="0" smtClean="0"/>
              <a:t> </a:t>
            </a:r>
            <a:r>
              <a:rPr lang="ru-RU" dirty="0" smtClean="0"/>
              <a:t>– 100% возможных конверсий</a:t>
            </a:r>
          </a:p>
          <a:p>
            <a:r>
              <a:rPr lang="ru-RU" dirty="0" smtClean="0"/>
              <a:t>8 секунд</a:t>
            </a: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ru-RU" dirty="0" smtClean="0"/>
              <a:t>– 30% конверсий</a:t>
            </a:r>
          </a:p>
          <a:p>
            <a:r>
              <a:rPr lang="ru-RU" dirty="0" smtClean="0"/>
              <a:t>12 секунд </a:t>
            </a:r>
            <a:r>
              <a:rPr lang="uk-UA" dirty="0"/>
              <a:t> </a:t>
            </a:r>
            <a:r>
              <a:rPr lang="ru-RU" dirty="0"/>
              <a:t>– </a:t>
            </a:r>
            <a:r>
              <a:rPr lang="ru-RU" dirty="0" smtClean="0"/>
              <a:t>15% конверсий</a:t>
            </a:r>
          </a:p>
        </p:txBody>
      </p:sp>
    </p:spTree>
    <p:extLst>
      <p:ext uri="{BB962C8B-B14F-4D97-AF65-F5344CB8AC3E}">
        <p14:creationId xmlns:p14="http://schemas.microsoft.com/office/powerpoint/2010/main" val="25261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Конверсии по позициям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AdWords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4011910"/>
            <a:ext cx="8229600" cy="9361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16 </a:t>
            </a:r>
            <a:r>
              <a:rPr lang="ru-RU" sz="2800" dirty="0" smtClean="0"/>
              <a:t>готовых сегментов для </a:t>
            </a:r>
            <a:r>
              <a:rPr lang="en-US" sz="2800" dirty="0" smtClean="0"/>
              <a:t>GA</a:t>
            </a:r>
            <a:r>
              <a:rPr lang="ru-RU" sz="2800" dirty="0" smtClean="0"/>
              <a:t> - </a:t>
            </a: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goo.gl/IGSura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(</a:t>
            </a:r>
            <a:r>
              <a:rPr lang="en-US" sz="2800" dirty="0" smtClean="0"/>
              <a:t>TOP – </a:t>
            </a:r>
            <a:r>
              <a:rPr lang="ru-RU" sz="2800" dirty="0" smtClean="0"/>
              <a:t>верхний блок, </a:t>
            </a:r>
            <a:r>
              <a:rPr lang="en-US" sz="2800" dirty="0" smtClean="0"/>
              <a:t>RHS – </a:t>
            </a:r>
            <a:r>
              <a:rPr lang="ru-RU" sz="2800" dirty="0" smtClean="0"/>
              <a:t>правый блок)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1275606"/>
          <a:ext cx="8147250" cy="24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50"/>
                <a:gridCol w="2715750"/>
                <a:gridCol w="27157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Позиция Объявления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Конверсия,</a:t>
                      </a:r>
                      <a:r>
                        <a:rPr lang="ru-RU" sz="2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800" baseline="0" dirty="0" smtClean="0"/>
                        <a:t>РК 1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Конверсия,</a:t>
                      </a:r>
                      <a:r>
                        <a:rPr lang="ru-RU" sz="28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РК 2</a:t>
                      </a:r>
                      <a:endParaRPr lang="uk-UA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сверху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1,66%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0,40%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сверху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1,62%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0,62%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сверху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2,09%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2,32%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справа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1,72%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79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143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7124"/>
            <a:ext cx="6858000" cy="98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-2053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Конверсия по часам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2612"/>
            <a:ext cx="9144000" cy="1438275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251520" y="1203598"/>
            <a:ext cx="72008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 вверх 3"/>
          <p:cNvSpPr/>
          <p:nvPr/>
        </p:nvSpPr>
        <p:spPr>
          <a:xfrm>
            <a:off x="107504" y="3003798"/>
            <a:ext cx="89148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998984" y="1131590"/>
            <a:ext cx="4970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Глубина просмотра (страниц/сеанс)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51384" y="3550245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Конверсия (заполнение формы)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561453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Отклонение конверсии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дням недели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1648172"/>
            <a:ext cx="60293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7401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143125"/>
            <a:ext cx="5266928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Конверсии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дням месяца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/>
              <a:t>период: январь-сентябрь</a:t>
            </a:r>
            <a:endParaRPr lang="uk-UA" sz="3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2664295" cy="51435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2195736" y="1118444"/>
            <a:ext cx="1008112" cy="438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8-9</a:t>
            </a:r>
            <a:endParaRPr lang="uk-UA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723878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24-26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2373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01676"/>
              </p:ext>
            </p:extLst>
          </p:nvPr>
        </p:nvGraphicFramePr>
        <p:xfrm>
          <a:off x="742256" y="1373733"/>
          <a:ext cx="7944544" cy="3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Image" r:id="rId3" imgW="12558600" imgH="5307840" progId="Photoshop.Image.13">
                  <p:embed/>
                </p:oleObj>
              </mc:Choice>
              <mc:Fallback>
                <p:oleObj name="Image" r:id="rId3" imgW="12558600" imgH="5307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256" y="1373733"/>
                        <a:ext cx="7944544" cy="335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04248" y="1995686"/>
            <a:ext cx="1086903" cy="27358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995686"/>
            <a:ext cx="1236960" cy="27358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Ассоциированные конверсии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876256" y="1995686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X00 000</a:t>
            </a:r>
            <a:endParaRPr lang="uk-U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3054" y="199568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x</a:t>
            </a:r>
            <a:r>
              <a:rPr lang="en-US" b="1" dirty="0" smtClean="0"/>
              <a:t> X00 000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7249" y="335454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 x </a:t>
            </a:r>
            <a:r>
              <a:rPr lang="en-US" b="1" dirty="0"/>
              <a:t>X0 </a:t>
            </a:r>
            <a:r>
              <a:rPr lang="en-US" b="1" dirty="0" smtClean="0"/>
              <a:t>000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08073" y="335454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X0 000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385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oplead.com.ua/files/news_tape/images/0/12/chto-takoe-voronka-prodazh-i-z_12_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390525"/>
            <a:ext cx="50292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2668" y="123478"/>
            <a:ext cx="2378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Показы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472" y="1288380"/>
            <a:ext cx="229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Трафик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9130" y="2283718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ТП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2297" y="3219822"/>
            <a:ext cx="987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UX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9340" y="4011910"/>
            <a:ext cx="156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sales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673" y="3820061"/>
            <a:ext cx="2726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Тайный</a:t>
            </a:r>
          </a:p>
          <a:p>
            <a:pPr algn="ctr"/>
            <a:r>
              <a:rPr lang="ru-RU" sz="4000" b="1" dirty="0" smtClean="0"/>
              <a:t>покупатель</a:t>
            </a:r>
            <a:endParaRPr lang="uk-UA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3827970"/>
            <a:ext cx="3456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Отслеживание</a:t>
            </a:r>
          </a:p>
          <a:p>
            <a:pPr algn="ctr"/>
            <a:r>
              <a:rPr lang="ru-RU" sz="4000" b="1" dirty="0" smtClean="0"/>
              <a:t>звонков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8409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59" y="-20538"/>
            <a:ext cx="938916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899761"/>
            <a:ext cx="1827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CPA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68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источники данных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ru-RU" dirty="0" smtClean="0"/>
              <a:t>Медиа-план</a:t>
            </a:r>
          </a:p>
          <a:p>
            <a:r>
              <a:rPr lang="ru-RU" dirty="0" smtClean="0"/>
              <a:t>Рекламные системы</a:t>
            </a:r>
          </a:p>
          <a:p>
            <a:r>
              <a:rPr lang="ru-RU" dirty="0" smtClean="0"/>
              <a:t>Системы веб-аналитики</a:t>
            </a:r>
          </a:p>
          <a:p>
            <a:r>
              <a:rPr lang="en-US" dirty="0" smtClean="0"/>
              <a:t>Call-tracking</a:t>
            </a:r>
            <a:endParaRPr lang="en-US" dirty="0"/>
          </a:p>
          <a:p>
            <a:r>
              <a:rPr lang="ru-RU" dirty="0" smtClean="0"/>
              <a:t>Исследования</a:t>
            </a:r>
          </a:p>
          <a:p>
            <a:r>
              <a:rPr lang="ru-RU" dirty="0" err="1" smtClean="0"/>
              <a:t>Фин.результаты</a:t>
            </a:r>
            <a:r>
              <a:rPr lang="ru-RU" dirty="0" smtClean="0"/>
              <a:t> (</a:t>
            </a:r>
            <a:r>
              <a:rPr lang="en-US" smtClean="0"/>
              <a:t>CRM, XLS, 1C)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81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Резюме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Процесс</a:t>
            </a:r>
            <a:r>
              <a:rPr lang="uk-UA" dirty="0" smtClean="0"/>
              <a:t> </a:t>
            </a:r>
            <a:r>
              <a:rPr lang="uk-UA" dirty="0" err="1" smtClean="0"/>
              <a:t>размещения</a:t>
            </a:r>
            <a:r>
              <a:rPr lang="uk-UA" dirty="0" smtClean="0"/>
              <a:t> </a:t>
            </a:r>
            <a:r>
              <a:rPr lang="uk-UA" dirty="0" err="1" smtClean="0"/>
              <a:t>реклам</a:t>
            </a:r>
            <a:r>
              <a:rPr lang="ru-RU" dirty="0" smtClean="0"/>
              <a:t>ы – 40%</a:t>
            </a:r>
          </a:p>
          <a:p>
            <a:r>
              <a:rPr lang="ru-RU" dirty="0" smtClean="0"/>
              <a:t>Цели и метрики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/>
              <a:t>Товарное </a:t>
            </a:r>
            <a:r>
              <a:rPr lang="ru-RU" dirty="0" smtClean="0"/>
              <a:t>предложение. Продажи.</a:t>
            </a:r>
          </a:p>
          <a:p>
            <a:r>
              <a:rPr lang="ru-RU" dirty="0" smtClean="0"/>
              <a:t>Сайт и </a:t>
            </a:r>
            <a:r>
              <a:rPr lang="en-US" dirty="0" smtClean="0"/>
              <a:t>Usability.</a:t>
            </a:r>
            <a:endParaRPr lang="en-US" dirty="0"/>
          </a:p>
          <a:p>
            <a:r>
              <a:rPr lang="ru-RU" dirty="0" smtClean="0"/>
              <a:t>Коммуникация участников.  Доверие.</a:t>
            </a:r>
          </a:p>
          <a:p>
            <a:r>
              <a:rPr lang="ru-RU" dirty="0" smtClean="0"/>
              <a:t>Эксперименты и Аналитика.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08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704" y="0"/>
            <a:ext cx="12889432" cy="6044639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4"/>
          </p:cNvPr>
          <p:cNvSpPr/>
          <p:nvPr/>
        </p:nvSpPr>
        <p:spPr>
          <a:xfrm>
            <a:off x="3635896" y="483518"/>
            <a:ext cx="5760640" cy="86409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Больше полезных статей и кейсов на</a:t>
            </a:r>
            <a:endParaRPr lang="uk-UA" sz="2400" dirty="0" smtClean="0">
              <a:solidFill>
                <a:schemeClr val="tx1"/>
              </a:solidFill>
              <a:hlinkClick r:id="rId2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://blog.uamaster.com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/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900" y="0"/>
            <a:ext cx="6372200" cy="51605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922" y="2571750"/>
            <a:ext cx="3707904" cy="2571750"/>
          </a:xfrm>
          <a:solidFill>
            <a:srgbClr val="FFC000"/>
          </a:solidFill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-маркетингу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im.uamaster.com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bitrix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скидка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127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мы можем быть полезны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hlinkClick r:id="rId2"/>
              </a:rPr>
              <a:t>Баннерная реклама</a:t>
            </a:r>
            <a:endParaRPr lang="ru-RU" u="sng" dirty="0"/>
          </a:p>
          <a:p>
            <a:r>
              <a:rPr lang="ru-RU" dirty="0">
                <a:hlinkClick r:id="rId3"/>
              </a:rPr>
              <a:t>Контекстная реклама</a:t>
            </a:r>
            <a:endParaRPr lang="ru-RU" u="sng" dirty="0"/>
          </a:p>
          <a:p>
            <a:r>
              <a:rPr lang="ru-RU" dirty="0" smtClean="0">
                <a:hlinkClick r:id="rId4"/>
              </a:rPr>
              <a:t>Реклама </a:t>
            </a:r>
            <a:r>
              <a:rPr lang="ru-RU" dirty="0">
                <a:hlinkClick r:id="rId4"/>
              </a:rPr>
              <a:t>в социальных сетях</a:t>
            </a:r>
            <a:endParaRPr lang="ru-RU" u="sng" dirty="0"/>
          </a:p>
          <a:p>
            <a:r>
              <a:rPr lang="ru-RU" dirty="0">
                <a:hlinkClick r:id="rId5"/>
              </a:rPr>
              <a:t>SMM — </a:t>
            </a:r>
            <a:r>
              <a:rPr lang="ru-RU" dirty="0" err="1">
                <a:hlinkClick r:id="rId5"/>
              </a:rPr>
              <a:t>Social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Media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Marketing</a:t>
            </a:r>
            <a:endParaRPr lang="ru-RU" u="sng" dirty="0"/>
          </a:p>
          <a:p>
            <a:r>
              <a:rPr lang="ru-RU" dirty="0" smtClean="0">
                <a:hlinkClick r:id="rId6"/>
              </a:rPr>
              <a:t>Веб-аналитика</a:t>
            </a:r>
            <a:endParaRPr lang="ru-RU" u="sng" dirty="0"/>
          </a:p>
          <a:p>
            <a:r>
              <a:rPr lang="ru-RU" dirty="0">
                <a:hlinkClick r:id="rId7"/>
              </a:rPr>
              <a:t>Разработка </a:t>
            </a:r>
            <a:r>
              <a:rPr lang="ru-RU" dirty="0" smtClean="0">
                <a:hlinkClick r:id="rId7"/>
              </a:rPr>
              <a:t>веб-сайтов</a:t>
            </a:r>
            <a:endParaRPr lang="ru-RU" u="sng" dirty="0"/>
          </a:p>
          <a:p>
            <a:r>
              <a:rPr lang="ru-RU" dirty="0" smtClean="0">
                <a:hlinkClick r:id="rId8"/>
              </a:rPr>
              <a:t>SERM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SEO </a:t>
            </a:r>
            <a:r>
              <a:rPr lang="ru-RU" dirty="0">
                <a:hlinkClick r:id="rId9"/>
              </a:rPr>
              <a:t>— поисковая оптимизация</a:t>
            </a:r>
            <a:endParaRPr lang="ru-RU" u="sng" dirty="0"/>
          </a:p>
          <a:p>
            <a:r>
              <a:rPr lang="ru-RU" dirty="0">
                <a:hlinkClick r:id="rId10"/>
              </a:rPr>
              <a:t>Анализ </a:t>
            </a:r>
            <a:r>
              <a:rPr lang="ru-RU" dirty="0" err="1">
                <a:hlinkClick r:id="rId10"/>
              </a:rPr>
              <a:t>юзабилити</a:t>
            </a:r>
            <a:r>
              <a:rPr lang="ru-RU" dirty="0">
                <a:hlinkClick r:id="rId10"/>
              </a:rPr>
              <a:t> сайта</a:t>
            </a:r>
            <a:endParaRPr lang="ru-RU" u="sng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1203598"/>
            <a:ext cx="39707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hlinkClick r:id="rId11"/>
              </a:rPr>
              <a:t>Для банков</a:t>
            </a:r>
            <a:endParaRPr lang="ru-RU" u="sng" dirty="0"/>
          </a:p>
          <a:p>
            <a:r>
              <a:rPr lang="ru-RU" dirty="0">
                <a:hlinkClick r:id="rId12"/>
              </a:rPr>
              <a:t>Для интернет-магазинов</a:t>
            </a:r>
            <a:endParaRPr lang="ru-RU" u="sng" dirty="0"/>
          </a:p>
          <a:p>
            <a:r>
              <a:rPr lang="ru-RU" dirty="0">
                <a:hlinkClick r:id="rId13"/>
              </a:rPr>
              <a:t>Для фармацевтической отрасли</a:t>
            </a:r>
            <a:endParaRPr lang="ru-RU" u="sng" dirty="0"/>
          </a:p>
          <a:p>
            <a:r>
              <a:rPr lang="ru-RU" dirty="0">
                <a:hlinkClick r:id="rId14"/>
              </a:rPr>
              <a:t>Для строительства и недвижимости</a:t>
            </a:r>
            <a:endParaRPr lang="ru-RU" u="sng" dirty="0"/>
          </a:p>
          <a:p>
            <a:r>
              <a:rPr lang="ru-RU" dirty="0">
                <a:hlinkClick r:id="rId15"/>
              </a:rPr>
              <a:t>Для страховых компаний</a:t>
            </a:r>
            <a:endParaRPr lang="ru-RU" u="sng" dirty="0"/>
          </a:p>
          <a:p>
            <a:r>
              <a:rPr lang="ru-RU" dirty="0" smtClean="0">
                <a:hlinkClick r:id="rId16"/>
              </a:rPr>
              <a:t>Управление </a:t>
            </a:r>
            <a:r>
              <a:rPr lang="ru-RU" dirty="0">
                <a:hlinkClick r:id="rId16"/>
              </a:rPr>
              <a:t>репутацией в интернете</a:t>
            </a:r>
            <a:endParaRPr lang="ru-RU" u="sng" dirty="0"/>
          </a:p>
          <a:p>
            <a:r>
              <a:rPr lang="ru-RU" dirty="0">
                <a:hlinkClick r:id="rId17"/>
              </a:rPr>
              <a:t>Увеличение узнаваемости бренда</a:t>
            </a:r>
            <a:endParaRPr lang="ru-RU" u="sng" dirty="0"/>
          </a:p>
          <a:p>
            <a:r>
              <a:rPr lang="ru-RU" dirty="0">
                <a:hlinkClick r:id="rId18"/>
              </a:rPr>
              <a:t>Увеличение продаж</a:t>
            </a:r>
            <a:endParaRPr lang="ru-RU" u="sng" dirty="0"/>
          </a:p>
          <a:p>
            <a:pPr marL="0" indent="0">
              <a:buFont typeface="Arial" panose="020B0604020202020204" pitchFamily="34" charset="0"/>
              <a:buNone/>
            </a:pP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15592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http://uamaster.com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order@uamaster.com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+38(044)227-37-66</a:t>
            </a:r>
            <a:endParaRPr lang="uk-U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16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0"/>
            <a:ext cx="9144441" cy="5812110"/>
          </a:xfrm>
          <a:prstGeom prst="rect">
            <a:avLst/>
          </a:prstGeom>
        </p:spPr>
      </p:pic>
      <p:pic>
        <p:nvPicPr>
          <p:cNvPr id="3" name="Рисунок 6" descr="logo_UA_Master_PP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5913"/>
            <a:ext cx="280828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567" y="1563638"/>
            <a:ext cx="72388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Ев</a:t>
            </a:r>
            <a:r>
              <a:rPr lang="ru-RU" sz="3200" b="1" dirty="0" smtClean="0">
                <a:solidFill>
                  <a:srgbClr val="C00000"/>
                </a:solidFill>
              </a:rPr>
              <a:t>гений</a:t>
            </a:r>
            <a:r>
              <a:rPr lang="ru-RU" sz="3200" b="1" dirty="0" smtClean="0"/>
              <a:t> Шевченко</a:t>
            </a:r>
          </a:p>
          <a:p>
            <a:pPr algn="ctr"/>
            <a:r>
              <a:rPr lang="en-US" sz="2800" b="1" dirty="0" smtClean="0">
                <a:hlinkClick r:id="rId4"/>
              </a:rPr>
              <a:t>eugen@uamaster.com</a:t>
            </a:r>
            <a:endParaRPr lang="en-US" sz="2800" b="1" dirty="0" smtClean="0"/>
          </a:p>
          <a:p>
            <a:pPr algn="ctr"/>
            <a:r>
              <a:rPr lang="ru-RU" sz="2800" b="1" dirty="0" smtClean="0"/>
              <a:t>(094) 924-70-05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facebook.com/</a:t>
            </a:r>
            <a:r>
              <a:rPr lang="en-US" sz="2800" b="1" dirty="0" err="1" smtClean="0"/>
              <a:t>acekievua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" y="40839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Интернет-агентство </a:t>
            </a:r>
            <a:r>
              <a:rPr lang="en-US" sz="3200" b="1" dirty="0" err="1" smtClean="0"/>
              <a:t>Ua</a:t>
            </a:r>
            <a:r>
              <a:rPr lang="en-US" sz="3200" b="1" dirty="0" err="1" smtClean="0">
                <a:solidFill>
                  <a:srgbClr val="C00000"/>
                </a:solidFill>
              </a:rPr>
              <a:t>Master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#1 </a:t>
            </a:r>
            <a:r>
              <a:rPr lang="ru-RU" sz="3200" b="1" dirty="0" smtClean="0"/>
              <a:t>по уровню удовлетворенности клиентов</a:t>
            </a:r>
            <a:endParaRPr lang="en-US" sz="3200" b="1" dirty="0"/>
          </a:p>
        </p:txBody>
      </p:sp>
      <p:pic>
        <p:nvPicPr>
          <p:cNvPr id="10" name="Рисунок 9" descr="uamaster_cher_pilo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0463" y="1495102"/>
            <a:ext cx="2323771" cy="22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58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5" y="-596602"/>
            <a:ext cx="13238545" cy="601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95736" y="483518"/>
            <a:ext cx="0" cy="46599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07904" y="411510"/>
            <a:ext cx="0" cy="46599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956868" y="3147814"/>
            <a:ext cx="648072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uk-UA" sz="3600" dirty="0"/>
          </a:p>
        </p:txBody>
      </p:sp>
      <p:sp>
        <p:nvSpPr>
          <p:cNvPr id="9" name="Овал 8"/>
          <p:cNvSpPr/>
          <p:nvPr/>
        </p:nvSpPr>
        <p:spPr>
          <a:xfrm>
            <a:off x="2627784" y="3147814"/>
            <a:ext cx="64807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uk-UA" sz="3600" dirty="0"/>
          </a:p>
        </p:txBody>
      </p:sp>
      <p:sp>
        <p:nvSpPr>
          <p:cNvPr id="10" name="Овал 9"/>
          <p:cNvSpPr/>
          <p:nvPr/>
        </p:nvSpPr>
        <p:spPr>
          <a:xfrm>
            <a:off x="3923928" y="3147814"/>
            <a:ext cx="648072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35695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http://25.media.tumblr.com/tumblr_m3f0zsTXrA1qfw2dn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4"/>
            <a:ext cx="10281592" cy="51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401" y="2897387"/>
            <a:ext cx="1658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LTV</a:t>
            </a:r>
            <a:endParaRPr lang="uk-UA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440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&amp; YM settings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68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4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98"/>
            <a:ext cx="91832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70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Экран (16:9)</PresentationFormat>
  <Paragraphs>295</Paragraphs>
  <Slides>55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0" baseType="lpstr">
      <vt:lpstr>Arial</vt:lpstr>
      <vt:lpstr>Arial Black</vt:lpstr>
      <vt:lpstr>Calibri</vt:lpstr>
      <vt:lpstr>Тема Office</vt:lpstr>
      <vt:lpstr>Image</vt:lpstr>
      <vt:lpstr>Презентация PowerPoint</vt:lpstr>
      <vt:lpstr>Евгений Шевченко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Краткий чеклист  по настройке GA</vt:lpstr>
      <vt:lpstr>Презентация PowerPoint</vt:lpstr>
      <vt:lpstr>Презентация PowerPoint</vt:lpstr>
      <vt:lpstr>Презентация PowerPoint</vt:lpstr>
      <vt:lpstr>Коммуникации</vt:lpstr>
      <vt:lpstr>Презентация PowerPoint</vt:lpstr>
      <vt:lpstr>Презентация PowerPoint</vt:lpstr>
      <vt:lpstr>iddqd</vt:lpstr>
      <vt:lpstr>Доверяй</vt:lpstr>
      <vt:lpstr>Презентация PowerPoint</vt:lpstr>
      <vt:lpstr>Презентация PowerPoint</vt:lpstr>
      <vt:lpstr>Little sexy numbers</vt:lpstr>
      <vt:lpstr>Презентация PowerPoint</vt:lpstr>
      <vt:lpstr>Ключевое в процессах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Сначала мы считали так</vt:lpstr>
      <vt:lpstr>Эволюция метрик: CTR, CR, CR**</vt:lpstr>
      <vt:lpstr>Эволюция метрик: CTR, CR, CR**</vt:lpstr>
      <vt:lpstr>Эволюция метрик: CTR, CR, CR**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Скорость загрузки и конверсия</vt:lpstr>
      <vt:lpstr>Конверсии по позициям AdWords</vt:lpstr>
      <vt:lpstr>Презентация PowerPoint</vt:lpstr>
      <vt:lpstr>Отклонение конверсии по дням недели</vt:lpstr>
      <vt:lpstr>Конверсии  по дням месяца период: январь-сентябрь</vt:lpstr>
      <vt:lpstr>Ассоциированные конверсии</vt:lpstr>
      <vt:lpstr>Презентация PowerPoint</vt:lpstr>
      <vt:lpstr>Все источники данных</vt:lpstr>
      <vt:lpstr>Резюме</vt:lpstr>
      <vt:lpstr>Презентация PowerPoint</vt:lpstr>
      <vt:lpstr>Презентация PowerPoint</vt:lpstr>
      <vt:lpstr>Чем мы можем быть полезны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2014-03-12T09:35:11Z</dcterms:created>
  <dcterms:modified xsi:type="dcterms:W3CDTF">2015-05-22T14:48:51Z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1058</vt:i4>
  </property>
  <property fmtid="{D5CDD505-2E9C-101B-9397-08002B2CF9AE}" pid="3" name="_Version">
    <vt:lpwstr>12.0.4518</vt:lpwstr>
  </property>
</Properties>
</file>